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01" r:id="rId1"/>
  </p:sldMasterIdLst>
  <p:notesMasterIdLst>
    <p:notesMasterId r:id="rId30"/>
  </p:notesMasterIdLst>
  <p:handoutMasterIdLst>
    <p:handoutMasterId r:id="rId31"/>
  </p:handoutMasterIdLst>
  <p:sldIdLst>
    <p:sldId id="417" r:id="rId2"/>
    <p:sldId id="268" r:id="rId3"/>
    <p:sldId id="443" r:id="rId4"/>
    <p:sldId id="444" r:id="rId5"/>
    <p:sldId id="435" r:id="rId6"/>
    <p:sldId id="430" r:id="rId7"/>
    <p:sldId id="431" r:id="rId8"/>
    <p:sldId id="433" r:id="rId9"/>
    <p:sldId id="437" r:id="rId10"/>
    <p:sldId id="438" r:id="rId11"/>
    <p:sldId id="441" r:id="rId12"/>
    <p:sldId id="453" r:id="rId13"/>
    <p:sldId id="446" r:id="rId14"/>
    <p:sldId id="445" r:id="rId15"/>
    <p:sldId id="447" r:id="rId16"/>
    <p:sldId id="451" r:id="rId17"/>
    <p:sldId id="450" r:id="rId18"/>
    <p:sldId id="449" r:id="rId19"/>
    <p:sldId id="448" r:id="rId20"/>
    <p:sldId id="440" r:id="rId21"/>
    <p:sldId id="420" r:id="rId22"/>
    <p:sldId id="442" r:id="rId23"/>
    <p:sldId id="454" r:id="rId24"/>
    <p:sldId id="455" r:id="rId25"/>
    <p:sldId id="456" r:id="rId26"/>
    <p:sldId id="457" r:id="rId27"/>
    <p:sldId id="458" r:id="rId28"/>
    <p:sldId id="452" r:id="rId29"/>
  </p:sldIdLst>
  <p:sldSz cx="12192000" cy="6858000"/>
  <p:notesSz cx="6735763" cy="986948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467" autoAdjust="0"/>
  </p:normalViewPr>
  <p:slideViewPr>
    <p:cSldViewPr snapToGrid="0">
      <p:cViewPr varScale="1">
        <p:scale>
          <a:sx n="83" d="100"/>
          <a:sy n="83" d="100"/>
        </p:scale>
        <p:origin x="2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6350" y="0"/>
            <a:ext cx="291782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8C6D6A8-B599-490E-B0CB-00D0CF08FCE9}" type="datetimeFigureOut">
              <a:rPr lang="en-US"/>
              <a:pPr>
                <a:defRPr/>
              </a:pPr>
              <a:t>7/26/2022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6350" y="9374188"/>
            <a:ext cx="2917825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B091FB0-0154-4B3E-8BFE-46EA1F8A8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6350" y="0"/>
            <a:ext cx="2917825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7DA6174-2DC6-4C9B-88FD-E2E46E2B4111}" type="datetimeFigureOut">
              <a:rPr lang="en-US"/>
              <a:pPr>
                <a:defRPr/>
              </a:pPr>
              <a:t>7/26/2022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7888"/>
            <a:ext cx="5389563" cy="4441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6350" y="9374188"/>
            <a:ext cx="2917825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1D0B95F-3F67-41FC-987D-AB69E17114B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62035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068676D-B0F5-49D1-9250-55751BAB3289}" type="slidenum">
              <a:rPr lang="en-US" smtClean="0">
                <a:latin typeface="Arial" charset="0"/>
                <a:cs typeface="Arial" charset="0"/>
              </a:rPr>
              <a:pPr/>
              <a:t>1</a:t>
            </a:fld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999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73BD7F7-D1CF-4D14-A898-187B46A0941F}" type="slidenum">
              <a:rPr lang="en-GB" altLang="en-US" smtClean="0">
                <a:latin typeface="Arial" charset="0"/>
                <a:cs typeface="Arial" charset="0"/>
              </a:rPr>
              <a:pPr/>
              <a:t>22</a:t>
            </a:fld>
            <a:endParaRPr lang="en-GB" alt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43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0B95F-3F67-41FC-987D-AB69E17114BD}" type="slidenum">
              <a:rPr lang="en-GB" altLang="en-US" smtClean="0"/>
              <a:pPr>
                <a:defRPr/>
              </a:pPr>
              <a:t>25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34194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e-NP">
                <a:ea typeface="Kalimati" pitchFamily="2"/>
                <a:cs typeface="Kalimati" pitchFamily="2"/>
              </a:rPr>
              <a:t>नदी नियन्त्रण</a:t>
            </a:r>
            <a:r>
              <a:rPr lang="en-US">
                <a:ea typeface="Kalimati" pitchFamily="2"/>
                <a:cs typeface="Kalimati" pitchFamily="2"/>
              </a:rPr>
              <a:t> </a:t>
            </a:r>
            <a:r>
              <a:rPr lang="ne-NP">
                <a:ea typeface="Kalimati" pitchFamily="2"/>
                <a:cs typeface="Kalimati" pitchFamily="2"/>
              </a:rPr>
              <a:t>को २१७ १७२ के हो 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113D37-0D99-458B-BF17-D6CD327F3093}" type="datetime1">
              <a:rPr lang="en-US" altLang="en-US" smtClean="0">
                <a:latin typeface="Arial" charset="0"/>
                <a:cs typeface="Arial" charset="0"/>
              </a:rPr>
              <a:pPr/>
              <a:t>7/26/2022</a:t>
            </a:fld>
            <a:endParaRPr lang="en-US" altLang="en-US">
              <a:latin typeface="Arial" charset="0"/>
              <a:cs typeface="Arial" charset="0"/>
            </a:endParaRPr>
          </a:p>
        </p:txBody>
      </p:sp>
      <p:sp>
        <p:nvSpPr>
          <p:cNvPr id="31749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D4A09B8-2121-43E6-B803-CA315E8C1FB3}" type="slidenum">
              <a:rPr lang="en-US" altLang="en-US" smtClean="0">
                <a:latin typeface="Arial" charset="0"/>
                <a:cs typeface="Arial" charset="0"/>
              </a:rPr>
              <a:pPr/>
              <a:t>9</a:t>
            </a:fld>
            <a:endParaRPr lang="en-US" alt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151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e-NP">
                <a:ea typeface="Kalimati" pitchFamily="2"/>
                <a:cs typeface="Kalimati" pitchFamily="2"/>
              </a:rPr>
              <a:t>नदी नियन्त्रण</a:t>
            </a:r>
            <a:r>
              <a:rPr lang="en-US">
                <a:ea typeface="Kalimati" pitchFamily="2"/>
                <a:cs typeface="Kalimati" pitchFamily="2"/>
              </a:rPr>
              <a:t> </a:t>
            </a:r>
            <a:r>
              <a:rPr lang="ne-NP">
                <a:ea typeface="Kalimati" pitchFamily="2"/>
                <a:cs typeface="Kalimati" pitchFamily="2"/>
              </a:rPr>
              <a:t>को २१७ १७२ के हो 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F11F7B-9100-42B0-9EEA-D481388630EA}" type="datetime1">
              <a:rPr lang="en-US" altLang="en-US" smtClean="0">
                <a:latin typeface="Arial" charset="0"/>
                <a:cs typeface="Arial" charset="0"/>
              </a:rPr>
              <a:pPr/>
              <a:t>7/26/2022</a:t>
            </a:fld>
            <a:endParaRPr lang="en-US" altLang="en-US">
              <a:latin typeface="Arial" charset="0"/>
              <a:cs typeface="Arial" charset="0"/>
            </a:endParaRPr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C174C4-9A96-4769-9B5E-E22AD93BFCBB}" type="slidenum">
              <a:rPr lang="en-US" altLang="en-US" smtClean="0">
                <a:latin typeface="Arial" charset="0"/>
                <a:cs typeface="Arial" charset="0"/>
              </a:rPr>
              <a:pPr/>
              <a:t>10</a:t>
            </a:fld>
            <a:endParaRPr lang="en-US" alt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193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28616B1-455E-4101-B27B-A54ADD69C937}" type="slidenum">
              <a:rPr lang="en-US" altLang="en-US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521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CC39B18-2591-42CB-9DE5-A6B3E89A6E14}" type="slidenum">
              <a:rPr lang="en-US" altLang="en-US" smtClean="0">
                <a:latin typeface="Arial" charset="0"/>
                <a:cs typeface="Arial" charset="0"/>
              </a:rPr>
              <a:pPr/>
              <a:t>13</a:t>
            </a:fld>
            <a:endParaRPr lang="en-US" alt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428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D0B95F-3F67-41FC-987D-AB69E17114BD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6736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D0B95F-3F67-41FC-987D-AB69E17114BD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8841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D0B95F-3F67-41FC-987D-AB69E17114BD}" type="slidenum">
              <a:rPr lang="en-GB" altLang="en-US" smtClean="0"/>
              <a:pPr>
                <a:defRPr/>
              </a:pPr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3974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45F7219-65B7-4FBB-8266-6274F185C6EA}" type="slidenum">
              <a:rPr lang="en-GB" altLang="en-US" smtClean="0">
                <a:latin typeface="Arial" charset="0"/>
                <a:cs typeface="Arial" charset="0"/>
              </a:rPr>
              <a:pPr/>
              <a:t>21</a:t>
            </a:fld>
            <a:endParaRPr lang="en-GB" alt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188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6B3E8-123F-425E-BED6-3F46941D715F}" type="datetimeFigureOut">
              <a:rPr lang="en-US"/>
              <a:pPr>
                <a:defRPr/>
              </a:pPr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F2ADA-7D47-4C1F-99DA-43AF8561406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68562-808B-468C-9E18-FB60E15A612B}" type="datetimeFigureOut">
              <a:rPr lang="en-US"/>
              <a:pPr>
                <a:defRPr/>
              </a:pPr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A500A-B102-4A66-AA3A-204763445F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33F8F-A20A-4CBB-B44F-B495B5422DE7}" type="datetimeFigureOut">
              <a:rPr lang="en-US"/>
              <a:pPr>
                <a:defRPr/>
              </a:pPr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74FFD-CD3C-4D31-BD04-6D80D02163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8BB6F-A903-42F0-9802-F27B93A5862C}" type="datetimeFigureOut">
              <a:rPr lang="en-US"/>
              <a:pPr>
                <a:defRPr/>
              </a:pPr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9DF04-ED2D-4566-B2F1-D7B175CBD23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2B62C-4F8D-498D-962F-9E64F4E676B5}" type="datetimeFigureOut">
              <a:rPr lang="en-US"/>
              <a:pPr>
                <a:defRPr/>
              </a:pPr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99970-7C74-4FBE-B9EA-669756512F0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DF24C-7FE2-4BB7-8500-A2276C0CC3E3}" type="datetimeFigureOut">
              <a:rPr lang="en-US"/>
              <a:pPr>
                <a:defRPr/>
              </a:pPr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423AD-72DD-40D0-AB42-6C8099B7B30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BE03C-BD2F-4FBA-BFC2-CE6D4A338034}" type="datetimeFigureOut">
              <a:rPr lang="en-US"/>
              <a:pPr>
                <a:defRPr/>
              </a:pPr>
              <a:t>7/26/2022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991B2-4D08-4FCB-A769-D169E1F5EF9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ABFBA-CF29-4C0D-9B5C-AC732FD299E2}" type="datetimeFigureOut">
              <a:rPr lang="en-US"/>
              <a:pPr>
                <a:defRPr/>
              </a:pPr>
              <a:t>7/26/2022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CA362-C934-446F-8718-7190DD7E8A0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844F9-9273-4BB0-B829-E1C09493731B}" type="datetimeFigureOut">
              <a:rPr lang="en-US"/>
              <a:pPr>
                <a:defRPr/>
              </a:pPr>
              <a:t>7/26/2022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2415A-2F8D-46A8-980F-D7DEC0B7732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61DAD-64E1-4C16-B013-1CB347BDDAB5}" type="datetimeFigureOut">
              <a:rPr lang="en-US"/>
              <a:pPr>
                <a:defRPr/>
              </a:pPr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B11B0-E55F-4903-B51E-AD9FAC25C8D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5821E-46FA-4935-9E3F-4DFFACC01105}" type="datetimeFigureOut">
              <a:rPr lang="en-US"/>
              <a:pPr>
                <a:defRPr/>
              </a:pPr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11977-9A9D-467F-B943-73D86F3B098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07042F3-9531-40A1-A59B-37E99BF16536}" type="datetimeFigureOut">
              <a:rPr lang="en-US"/>
              <a:pPr>
                <a:defRPr/>
              </a:pPr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A4D220E-6C8B-4ACB-A929-4AA1ADDCD2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24" r:id="rId1"/>
    <p:sldLayoutId id="2147485625" r:id="rId2"/>
    <p:sldLayoutId id="2147485626" r:id="rId3"/>
    <p:sldLayoutId id="2147485627" r:id="rId4"/>
    <p:sldLayoutId id="2147485628" r:id="rId5"/>
    <p:sldLayoutId id="2147485629" r:id="rId6"/>
    <p:sldLayoutId id="2147485630" r:id="rId7"/>
    <p:sldLayoutId id="2147485631" r:id="rId8"/>
    <p:sldLayoutId id="2147485632" r:id="rId9"/>
    <p:sldLayoutId id="2147485622" r:id="rId10"/>
    <p:sldLayoutId id="2147485623" r:id="rId11"/>
  </p:sldLayoutIdLst>
  <p:transition spd="med"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8.xls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riddjhapa.gov.np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7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338"/>
            <a:ext cx="11988800" cy="6545261"/>
          </a:xfrm>
        </p:spPr>
        <p:txBody>
          <a:bodyPr>
            <a:normAutofit/>
          </a:bodyPr>
          <a:lstStyle/>
          <a:p>
            <a:pPr marL="0" indent="0" algn="ctr" fontAlgn="auto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ne-NP" sz="2600" b="1" dirty="0">
                <a:solidFill>
                  <a:srgbClr val="FF0000"/>
                </a:solidFill>
                <a:latin typeface="Preeti" pitchFamily="2" charset="0"/>
                <a:cs typeface="Kalimati" pitchFamily="2"/>
              </a:rPr>
              <a:t>प्रदेश सरकार</a:t>
            </a:r>
          </a:p>
          <a:p>
            <a:pPr marL="0" indent="0" algn="ctr" fontAlgn="auto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4400" b="1" dirty="0">
                <a:ln w="11430"/>
                <a:solidFill>
                  <a:srgbClr val="FF0000"/>
                </a:solidFill>
                <a:cs typeface="Kalimati" pitchFamily="2"/>
              </a:rPr>
              <a:t> </a:t>
            </a:r>
            <a:r>
              <a:rPr lang="ne-NP" sz="3600" b="1" dirty="0">
                <a:ln w="11430"/>
                <a:solidFill>
                  <a:srgbClr val="FF0000"/>
                </a:solidFill>
                <a:cs typeface="Kalimati" pitchFamily="2"/>
              </a:rPr>
              <a:t>जलस्रोत तथा सिंचाइ विकास डिभिजन, झापा</a:t>
            </a:r>
            <a:endParaRPr lang="ne-NP" sz="4400" b="1" dirty="0">
              <a:ln w="11430"/>
              <a:solidFill>
                <a:srgbClr val="FF0000"/>
              </a:solidFill>
              <a:cs typeface="Kalimati" pitchFamily="2"/>
            </a:endParaRPr>
          </a:p>
          <a:p>
            <a:pPr marL="0" indent="0" algn="ctr" fontAlgn="auto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ne-NP" sz="2800" b="1" dirty="0">
                <a:solidFill>
                  <a:srgbClr val="FF0000"/>
                </a:solidFill>
                <a:latin typeface="Preeti" pitchFamily="2" charset="0"/>
                <a:cs typeface="Kalimati" pitchFamily="2"/>
              </a:rPr>
              <a:t>प्रदेश १ विराटनगर</a:t>
            </a:r>
          </a:p>
          <a:p>
            <a:pPr marL="0" indent="0" algn="ctr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ne-NP" sz="1600" b="1" dirty="0">
              <a:solidFill>
                <a:srgbClr val="FF0000"/>
              </a:solidFill>
              <a:latin typeface="Preeti" pitchFamily="2" charset="0"/>
              <a:cs typeface="Kalimati" pitchFamily="2"/>
            </a:endParaRPr>
          </a:p>
          <a:p>
            <a:pPr marL="0" indent="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ne-NP" b="1" dirty="0">
                <a:solidFill>
                  <a:srgbClr val="FF0000"/>
                </a:solidFill>
                <a:latin typeface="Preeti" pitchFamily="2" charset="0"/>
                <a:cs typeface="Kalimati" pitchFamily="2"/>
              </a:rPr>
              <a:t>आ.व. २०७८/७९</a:t>
            </a:r>
            <a:r>
              <a:rPr lang="ne-NP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Kalimati" pitchFamily="2"/>
              </a:rPr>
              <a:t> को</a:t>
            </a:r>
          </a:p>
          <a:p>
            <a:pPr marL="0" indent="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ne-NP" b="1" dirty="0">
                <a:ln w="11430"/>
                <a:solidFill>
                  <a:srgbClr val="7030A0"/>
                </a:solidFill>
                <a:cs typeface="Kalimati" pitchFamily="2"/>
              </a:rPr>
              <a:t>वार्षिक प्रगति समीक्षा</a:t>
            </a:r>
            <a:r>
              <a:rPr lang="en-GB" b="1" dirty="0">
                <a:ln w="11430"/>
                <a:solidFill>
                  <a:srgbClr val="7030A0"/>
                </a:solidFill>
                <a:cs typeface="Kalimati" pitchFamily="2"/>
              </a:rPr>
              <a:t> </a:t>
            </a:r>
            <a:r>
              <a:rPr lang="ne-NP" b="1" dirty="0">
                <a:ln w="11430"/>
                <a:solidFill>
                  <a:srgbClr val="7030A0"/>
                </a:solidFill>
                <a:cs typeface="Kalimati" pitchFamily="2"/>
              </a:rPr>
              <a:t>ऐवं चालु </a:t>
            </a:r>
            <a:r>
              <a:rPr lang="ne-NP" b="1" dirty="0">
                <a:solidFill>
                  <a:srgbClr val="7030A0"/>
                </a:solidFill>
                <a:latin typeface="Preeti" pitchFamily="2" charset="0"/>
                <a:cs typeface="Kalimati" pitchFamily="2"/>
              </a:rPr>
              <a:t>आ.व.को वजेट कार्यान्वयन कार्ययोजना</a:t>
            </a:r>
            <a:endParaRPr lang="en-US" b="1" dirty="0">
              <a:ln w="11430"/>
              <a:solidFill>
                <a:srgbClr val="7030A0"/>
              </a:solidFill>
              <a:cs typeface="Kalimati" pitchFamily="2"/>
            </a:endParaRPr>
          </a:p>
          <a:p>
            <a:pPr marL="0" indent="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b="1" dirty="0">
                <a:ln w="11430"/>
                <a:solidFill>
                  <a:srgbClr val="FF0000"/>
                </a:solidFill>
                <a:cs typeface="Kalimati" pitchFamily="2"/>
              </a:rPr>
              <a:t>(</a:t>
            </a:r>
            <a:r>
              <a:rPr lang="ne-NP" sz="2800" b="1" dirty="0">
                <a:ln w="11430"/>
                <a:solidFill>
                  <a:srgbClr val="FF0000"/>
                </a:solidFill>
                <a:cs typeface="Kalimati" pitchFamily="2"/>
              </a:rPr>
              <a:t>२०७९ श्रावण १० र ११ </a:t>
            </a:r>
            <a:r>
              <a:rPr lang="en-US" sz="2800" b="1" dirty="0">
                <a:ln w="11430"/>
                <a:solidFill>
                  <a:srgbClr val="FF0000"/>
                </a:solidFill>
                <a:cs typeface="Kalimati" pitchFamily="2"/>
              </a:rPr>
              <a:t>)</a:t>
            </a:r>
          </a:p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ne-NP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reeti" pitchFamily="2" charset="0"/>
              <a:cs typeface="Kalimati" pitchFamily="2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Kalimati" pitchFamily="2"/>
              </a:rPr>
              <a:t>				</a:t>
            </a:r>
            <a:r>
              <a:rPr lang="ne-NP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Kalimati" pitchFamily="2"/>
              </a:rPr>
              <a:t>	  कृष्ण प्रसाद राजवंशी	</a:t>
            </a:r>
            <a:r>
              <a:rPr lang="en-US" b="1" dirty="0">
                <a:solidFill>
                  <a:srgbClr val="FF0000"/>
                </a:solidFill>
                <a:latin typeface="Preeti" pitchFamily="2" charset="0"/>
                <a:cs typeface="Kalimati" pitchFamily="2"/>
              </a:rPr>
              <a:t>		</a:t>
            </a:r>
            <a:r>
              <a:rPr lang="ne-NP" b="1" dirty="0">
                <a:solidFill>
                  <a:srgbClr val="FF0000"/>
                </a:solidFill>
                <a:latin typeface="Preeti" pitchFamily="2" charset="0"/>
                <a:cs typeface="Kalimati" pitchFamily="2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Preeti" pitchFamily="2" charset="0"/>
                <a:cs typeface="Kalimati" pitchFamily="2"/>
              </a:rPr>
              <a:t>	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00425" y="5324793"/>
            <a:ext cx="518795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000" b="1" dirty="0">
                <a:ln w="11430"/>
                <a:solidFill>
                  <a:srgbClr val="002060"/>
                </a:solidFill>
                <a:latin typeface="Arial" pitchFamily="34" charset="0"/>
                <a:cs typeface="Kalimati" pitchFamily="2"/>
              </a:rPr>
              <a:t>…………………………..</a:t>
            </a:r>
            <a:endParaRPr lang="ne-NP" sz="2000" b="1" dirty="0">
              <a:ln w="11430"/>
              <a:solidFill>
                <a:srgbClr val="002060"/>
              </a:solidFill>
              <a:latin typeface="Arial" pitchFamily="34" charset="0"/>
              <a:cs typeface="Kalimati" pitchFamily="2"/>
            </a:endParaRP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ne-NP" sz="2000" b="1" dirty="0">
                <a:ln w="11430"/>
                <a:solidFill>
                  <a:srgbClr val="002060"/>
                </a:solidFill>
                <a:latin typeface="Arial" pitchFamily="34" charset="0"/>
                <a:cs typeface="Kalimati" pitchFamily="2"/>
              </a:rPr>
              <a:t>डिभिजन प्रमुख </a:t>
            </a:r>
            <a:endParaRPr lang="en-US" sz="2000" b="1" dirty="0">
              <a:ln w="11430"/>
              <a:solidFill>
                <a:srgbClr val="002060"/>
              </a:solidFill>
              <a:latin typeface="Arial" pitchFamily="34" charset="0"/>
              <a:cs typeface="Kalimati" pitchFamily="2"/>
            </a:endParaRP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000" b="1" smtClean="0">
                <a:ln w="11430"/>
                <a:solidFill>
                  <a:srgbClr val="002060"/>
                </a:solidFill>
                <a:latin typeface="Arial" pitchFamily="34" charset="0"/>
                <a:cs typeface="Kalimati" pitchFamily="2"/>
              </a:rPr>
              <a:t>( </a:t>
            </a:r>
            <a:r>
              <a:rPr lang="ne-NP" sz="2000" b="1" dirty="0">
                <a:ln w="11430"/>
                <a:solidFill>
                  <a:srgbClr val="002060"/>
                </a:solidFill>
                <a:latin typeface="Arial" pitchFamily="34" charset="0"/>
                <a:cs typeface="Kalimati" pitchFamily="2"/>
              </a:rPr>
              <a:t>जलस्रोत तथा सिंचाइ विकास डिभिजन, झापा</a:t>
            </a:r>
            <a:r>
              <a:rPr lang="en-US" sz="2000" b="1" dirty="0">
                <a:ln w="11430"/>
                <a:solidFill>
                  <a:srgbClr val="002060"/>
                </a:solidFill>
                <a:latin typeface="Arial" pitchFamily="34" charset="0"/>
                <a:cs typeface="Kalimati" pitchFamily="2"/>
              </a:rPr>
              <a:t>) </a:t>
            </a:r>
          </a:p>
        </p:txBody>
      </p:sp>
      <p:pic>
        <p:nvPicPr>
          <p:cNvPr id="19461" name="Picture 2" descr="C:\Users\lenovo\Desktop\MOPID1तेस्र तथा वार्षिक प्रगति समिक्षा ०७६०७७\Nepal government New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39888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AutoShape 6" descr="Nepal National Flag Waving Vector Illustration (739793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463" name="AutoShape 10" descr="Flag Nepal Animated Flag 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19464" name="Picture 11" descr="animated nepal ffla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20400" y="0"/>
            <a:ext cx="13716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168275" y="195263"/>
            <a:ext cx="12023725" cy="573087"/>
          </a:xfrm>
        </p:spPr>
        <p:txBody>
          <a:bodyPr/>
          <a:lstStyle/>
          <a:p>
            <a:pPr eaLnBrk="1" hangingPunct="1"/>
            <a:r>
              <a:rPr lang="ne-NP" altLang="en-US" sz="2800" b="1">
                <a:solidFill>
                  <a:srgbClr val="FF0000"/>
                </a:solidFill>
                <a:latin typeface="Preeti" pitchFamily="2" charset="0"/>
                <a:ea typeface="Kalimati" pitchFamily="2"/>
                <a:cs typeface="Kalimati" pitchFamily="2"/>
              </a:rPr>
              <a:t>आ.व. २०७८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ea typeface="Kalimati" pitchFamily="2"/>
                <a:cs typeface="Times New Roman" pitchFamily="18" charset="0"/>
              </a:rPr>
              <a:t>/</a:t>
            </a:r>
            <a:r>
              <a:rPr lang="ne-NP" altLang="en-US" sz="2800" b="1">
                <a:solidFill>
                  <a:srgbClr val="FF0000"/>
                </a:solidFill>
                <a:latin typeface="Preeti" pitchFamily="2" charset="0"/>
                <a:ea typeface="Kalimati" pitchFamily="2"/>
                <a:cs typeface="Kalimati" pitchFamily="2"/>
              </a:rPr>
              <a:t>७९</a:t>
            </a:r>
            <a:r>
              <a:rPr lang="en-US" altLang="en-US" sz="2800" b="1">
                <a:solidFill>
                  <a:srgbClr val="FF0000"/>
                </a:solidFill>
                <a:latin typeface="Preeti" pitchFamily="2" charset="0"/>
                <a:ea typeface="Kalimati" pitchFamily="2"/>
                <a:cs typeface="Kalimati" pitchFamily="2"/>
              </a:rPr>
              <a:t> </a:t>
            </a:r>
            <a:r>
              <a:rPr lang="ne-NP" altLang="en-US" sz="2800" b="1">
                <a:solidFill>
                  <a:srgbClr val="FF0000"/>
                </a:solidFill>
                <a:latin typeface="Preeti" pitchFamily="2" charset="0"/>
                <a:ea typeface="Kalimati" pitchFamily="2"/>
                <a:cs typeface="Kalimati" pitchFamily="2"/>
              </a:rPr>
              <a:t>मा संचालित</a:t>
            </a:r>
            <a:r>
              <a:rPr lang="en-US" altLang="en-US" sz="2800" b="1">
                <a:solidFill>
                  <a:srgbClr val="FF0000"/>
                </a:solidFill>
                <a:latin typeface="Preeti" pitchFamily="2" charset="0"/>
                <a:ea typeface="Kalimati" pitchFamily="2"/>
                <a:cs typeface="Kalimati" pitchFamily="2"/>
              </a:rPr>
              <a:t> </a:t>
            </a:r>
            <a:r>
              <a:rPr lang="ne-NP" altLang="en-US" sz="2800" b="1">
                <a:solidFill>
                  <a:srgbClr val="FF0000"/>
                </a:solidFill>
                <a:latin typeface="Preeti" pitchFamily="2" charset="0"/>
                <a:ea typeface="Kalimati" pitchFamily="2"/>
                <a:cs typeface="Kalimati" pitchFamily="2"/>
              </a:rPr>
              <a:t>कार्यक्रमहरु वाट भएको सिंचित क्षेत्रफल विस्तार </a:t>
            </a:r>
            <a:endParaRPr lang="en-US" altLang="en-US" sz="2800" b="1">
              <a:solidFill>
                <a:srgbClr val="FF0000"/>
              </a:solidFill>
              <a:ea typeface="Kalimati" pitchFamily="2"/>
              <a:cs typeface="Kalimati" pitchFamily="2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0566400" y="6356350"/>
            <a:ext cx="1016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5462184-A95C-4935-A58A-0CDC3DF04B9F}" type="slidenum">
              <a:rPr lang="en-US" altLang="en-US" smtClean="0">
                <a:latin typeface="Arial" charset="0"/>
                <a:cs typeface="Arial" charset="0"/>
              </a:rPr>
              <a:pPr/>
              <a:t>10</a:t>
            </a:fld>
            <a:endParaRPr lang="en-US" altLang="en-US">
              <a:latin typeface="Arial" charset="0"/>
              <a:cs typeface="Arial" charset="0"/>
            </a:endParaRP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091023"/>
              </p:ext>
            </p:extLst>
          </p:nvPr>
        </p:nvGraphicFramePr>
        <p:xfrm>
          <a:off x="92075" y="1214438"/>
          <a:ext cx="12112625" cy="469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Worksheet" r:id="rId4" imgW="9029594" imgH="3108913" progId="Excel.Sheet.12">
                  <p:embed/>
                </p:oleObj>
              </mc:Choice>
              <mc:Fallback>
                <p:oleObj name="Worksheet" r:id="rId4" imgW="9029594" imgH="3108913" progId="Excel.Shee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" y="1214438"/>
                        <a:ext cx="12112625" cy="469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212424"/>
              </p:ext>
            </p:extLst>
          </p:nvPr>
        </p:nvGraphicFramePr>
        <p:xfrm>
          <a:off x="90488" y="166688"/>
          <a:ext cx="12147550" cy="529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Worksheet" r:id="rId3" imgW="10020300" imgH="4368800" progId="Excel.Sheet.8">
                  <p:embed/>
                </p:oleObj>
              </mc:Choice>
              <mc:Fallback>
                <p:oleObj name="Worksheet" r:id="rId3" imgW="10020300" imgH="436880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8" y="166688"/>
                        <a:ext cx="12147550" cy="529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170363" y="542925"/>
            <a:ext cx="3978275" cy="527050"/>
          </a:xfrm>
        </p:spPr>
        <p:txBody>
          <a:bodyPr/>
          <a:lstStyle/>
          <a:p>
            <a:r>
              <a:rPr lang="ne-NP" altLang="en-US" sz="3200" b="1" smtClean="0">
                <a:solidFill>
                  <a:srgbClr val="FF0000"/>
                </a:solidFill>
                <a:latin typeface="Preeti" pitchFamily="2" charset="0"/>
                <a:ea typeface="Kalimati" panose="00000400000000000000" pitchFamily="2"/>
                <a:cs typeface="Kalimati" panose="00000400000000000000" pitchFamily="2"/>
              </a:rPr>
              <a:t>बेरुजु</a:t>
            </a:r>
            <a:r>
              <a:rPr lang="ne-NP" altLang="en-US" sz="3200" b="1" smtClean="0">
                <a:solidFill>
                  <a:srgbClr val="FF0000"/>
                </a:solidFill>
                <a:ea typeface="Kalimati" panose="00000400000000000000" pitchFamily="2"/>
                <a:cs typeface="Kalimati" panose="00000400000000000000" pitchFamily="2"/>
              </a:rPr>
              <a:t>को</a:t>
            </a:r>
            <a:r>
              <a:rPr lang="ne-NP" altLang="en-US" sz="3200" b="1" smtClean="0">
                <a:solidFill>
                  <a:srgbClr val="FF0000"/>
                </a:solidFill>
                <a:latin typeface="Preeti" pitchFamily="2" charset="0"/>
                <a:ea typeface="Kalimati" panose="00000400000000000000" pitchFamily="2"/>
                <a:cs typeface="Kalimati" panose="00000400000000000000" pitchFamily="2"/>
              </a:rPr>
              <a:t> स्थिति</a:t>
            </a:r>
            <a:endParaRPr lang="en-US" altLang="en-US" sz="2800" b="1" smtClean="0">
              <a:solidFill>
                <a:srgbClr val="FF0000"/>
              </a:solidFill>
              <a:latin typeface="Preeti" pitchFamily="2" charset="0"/>
              <a:ea typeface="Kalimati" panose="00000400000000000000" pitchFamily="2"/>
              <a:cs typeface="Kalimati" panose="00000400000000000000" pitchFamily="2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6813213"/>
              </p:ext>
            </p:extLst>
          </p:nvPr>
        </p:nvGraphicFramePr>
        <p:xfrm>
          <a:off x="411163" y="1470025"/>
          <a:ext cx="11553825" cy="1811338"/>
        </p:xfrm>
        <a:graphic>
          <a:graphicData uri="http://schemas.openxmlformats.org/drawingml/2006/table">
            <a:tbl>
              <a:tblPr/>
              <a:tblGrid>
                <a:gridCol w="1407941"/>
                <a:gridCol w="2554615"/>
                <a:gridCol w="3864988"/>
                <a:gridCol w="2132150"/>
                <a:gridCol w="1594131"/>
              </a:tblGrid>
              <a:tr h="995372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eeti" pitchFamily="2" charset="0"/>
                        <a:cs typeface="Kalimati" pitchFamily="2"/>
                      </a:endParaRPr>
                    </a:p>
                  </a:txBody>
                  <a:tcPr marL="121940" marR="121940" marT="42222" marB="422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Kalimati" pitchFamily="2"/>
                        </a:rPr>
                        <a:t>कुल बेरुजु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Kalimati" pitchFamily="2"/>
                      </a:endParaRPr>
                    </a:p>
                  </a:txBody>
                  <a:tcPr marL="121940" marR="121940" marT="42222" marB="422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Kalimati" pitchFamily="2"/>
                        </a:rPr>
                        <a:t>२०७८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Kalimati" pitchFamily="2"/>
                        </a:rPr>
                        <a:t>/</a:t>
                      </a:r>
                      <a:r>
                        <a:rPr kumimoji="0" lang="ne-N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Kalimati" pitchFamily="2"/>
                        </a:rPr>
                        <a:t>७९  </a:t>
                      </a:r>
                      <a:r>
                        <a:rPr kumimoji="0" lang="ne-N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Kalimati" pitchFamily="2"/>
                        </a:rPr>
                        <a:t>सम्मको फछर्यौट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Kalimati" pitchFamily="2"/>
                      </a:endParaRP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Kalimati" pitchFamily="2"/>
                        </a:rPr>
                        <a:t> </a:t>
                      </a:r>
                    </a:p>
                  </a:txBody>
                  <a:tcPr marL="121940" marR="121940" marT="42222" marB="422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Kalimati" pitchFamily="2"/>
                        </a:rPr>
                        <a:t>बाँकी बेरुजु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Kalimati" pitchFamily="2"/>
                      </a:endParaRPr>
                    </a:p>
                  </a:txBody>
                  <a:tcPr marL="121940" marR="121940" marT="42222" marB="422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Kalimati" pitchFamily="2"/>
                        </a:rPr>
                        <a:t>प्रगति 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Kalimati" pitchFamily="2"/>
                      </a:endParaRP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Kalimati" pitchFamily="2"/>
                        </a:rPr>
                        <a:t> (%)</a:t>
                      </a:r>
                    </a:p>
                  </a:txBody>
                  <a:tcPr marL="121940" marR="121940" marT="42222" marB="422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15966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Kalimati" pitchFamily="2"/>
                        </a:rPr>
                        <a:t>जम्मा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eeti" pitchFamily="2" charset="0"/>
                        <a:cs typeface="Kalimati" pitchFamily="2"/>
                      </a:endParaRPr>
                    </a:p>
                  </a:txBody>
                  <a:tcPr marL="121940" marR="121940" marT="42222" marB="4222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e-NP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eeti" pitchFamily="2" charset="0"/>
                        <a:cs typeface="Kalimati" pitchFamily="2"/>
                      </a:endParaRP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cs typeface="Kalimati" pitchFamily="2"/>
                        </a:rPr>
                        <a:t>रु ४,०८,७७,८६७ </a:t>
                      </a:r>
                      <a:endParaRPr kumimoji="0" lang="ne-NP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eeti" pitchFamily="2" charset="0"/>
                        <a:cs typeface="Kalimati" pitchFamily="2"/>
                      </a:endParaRP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eeti" pitchFamily="2" charset="0"/>
                        <a:cs typeface="Kalimati" pitchFamily="2"/>
                      </a:endParaRPr>
                    </a:p>
                  </a:txBody>
                  <a:tcPr marL="121940" marR="121940" marT="42219" marB="42219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cs typeface="Kalimati" pitchFamily="2"/>
                        </a:rPr>
                        <a:t>रु </a:t>
                      </a:r>
                      <a:r>
                        <a:rPr kumimoji="0" lang="ne-N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cs typeface="Kalimati" pitchFamily="2"/>
                        </a:rPr>
                        <a:t>३,६८,००,०००  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eeti" pitchFamily="2" charset="0"/>
                        <a:cs typeface="Kalimati" pitchFamily="2"/>
                      </a:endParaRPr>
                    </a:p>
                  </a:txBody>
                  <a:tcPr marL="121940" marR="121940" marT="42219" marB="42219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cs typeface="Kalimati" pitchFamily="2"/>
                        </a:rPr>
                        <a:t>रु </a:t>
                      </a:r>
                      <a:r>
                        <a:rPr kumimoji="0" lang="ne-N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cs typeface="Kalimati" pitchFamily="2"/>
                        </a:rPr>
                        <a:t>४०,७७,८६७ 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eeti" pitchFamily="2" charset="0"/>
                        <a:cs typeface="Kalimati" pitchFamily="2"/>
                      </a:endParaRPr>
                    </a:p>
                  </a:txBody>
                  <a:tcPr marL="121940" marR="121940" marT="42219" marB="42219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Kalimati" pitchFamily="2"/>
                        </a:rPr>
                        <a:t>९०.०२ 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Kalimati" pitchFamily="2"/>
                      </a:endParaRPr>
                    </a:p>
                  </a:txBody>
                  <a:tcPr marL="121940" marR="121940" marT="42219" marB="42219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9725" name="TextBox 4"/>
          <p:cNvSpPr txBox="1">
            <a:spLocks noChangeArrowheads="1"/>
          </p:cNvSpPr>
          <p:nvPr/>
        </p:nvSpPr>
        <p:spPr bwMode="auto">
          <a:xfrm>
            <a:off x="6672263" y="3644900"/>
            <a:ext cx="6097587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e-NP" altLang="en-US" sz="1800" dirty="0">
                <a:solidFill>
                  <a:srgbClr val="FF0000"/>
                </a:solidFill>
                <a:ea typeface="Kalimati" panose="00000400000000000000" pitchFamily="2"/>
                <a:cs typeface="Kalimati" panose="00000400000000000000" pitchFamily="2"/>
              </a:rPr>
              <a:t>बाँकी बेरुजु : ३,३२,८६७.७० ( असुल गर्ने 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e-NP" altLang="en-US" sz="1800" dirty="0">
                <a:solidFill>
                  <a:srgbClr val="FF0000"/>
                </a:solidFill>
                <a:ea typeface="Kalimati" panose="00000400000000000000" pitchFamily="2"/>
                <a:cs typeface="Kalimati" panose="00000400000000000000" pitchFamily="2"/>
              </a:rPr>
              <a:t>          : </a:t>
            </a:r>
            <a:r>
              <a:rPr lang="ne-NP" altLang="en-US" sz="1800" dirty="0" smtClean="0">
                <a:solidFill>
                  <a:srgbClr val="FF0000"/>
                </a:solidFill>
                <a:ea typeface="Kalimati" panose="00000400000000000000" pitchFamily="2"/>
                <a:cs typeface="Kalimati" panose="00000400000000000000" pitchFamily="2"/>
              </a:rPr>
              <a:t>३७,४५,०००  </a:t>
            </a:r>
            <a:r>
              <a:rPr lang="ne-NP" altLang="en-US" sz="1800" dirty="0">
                <a:solidFill>
                  <a:srgbClr val="FF0000"/>
                </a:solidFill>
                <a:ea typeface="Kalimati" panose="00000400000000000000" pitchFamily="2"/>
                <a:cs typeface="Kalimati" panose="00000400000000000000" pitchFamily="2"/>
              </a:rPr>
              <a:t>( पेश्की बाकी 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ea typeface="Kalimati" panose="00000400000000000000" pitchFamily="2"/>
              <a:cs typeface="Kalimati" panose="00000400000000000000" pitchFamily="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Preeti" pitchFamily="2" charset="0"/>
              <a:ea typeface="Kalimati" panose="00000400000000000000" pitchFamily="2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49335157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="" xmlns:a16="http://schemas.microsoft.com/office/drawing/2014/main" id="{30938CA4-908A-2B3D-6AD9-A998292A66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9770743"/>
              </p:ext>
            </p:extLst>
          </p:nvPr>
        </p:nvGraphicFramePr>
        <p:xfrm>
          <a:off x="163285" y="1224643"/>
          <a:ext cx="11723913" cy="36496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9508">
                  <a:extLst>
                    <a:ext uri="{9D8B030D-6E8A-4147-A177-3AD203B41FA5}">
                      <a16:colId xmlns="" xmlns:a16="http://schemas.microsoft.com/office/drawing/2014/main" val="3857459171"/>
                    </a:ext>
                  </a:extLst>
                </a:gridCol>
                <a:gridCol w="10324405">
                  <a:extLst>
                    <a:ext uri="{9D8B030D-6E8A-4147-A177-3AD203B41FA5}">
                      <a16:colId xmlns="" xmlns:a16="http://schemas.microsoft.com/office/drawing/2014/main" val="2081317018"/>
                    </a:ext>
                  </a:extLst>
                </a:gridCol>
              </a:tblGrid>
              <a:tr h="718457">
                <a:tc>
                  <a:txBody>
                    <a:bodyPr/>
                    <a:lstStyle/>
                    <a:p>
                      <a:pPr algn="ctr"/>
                      <a:r>
                        <a:rPr lang="ne-NP" sz="2800" b="1" dirty="0">
                          <a:solidFill>
                            <a:srgbClr val="FF0000"/>
                          </a:solidFill>
                          <a:cs typeface="Kalimati" panose="00000400000000000000" pitchFamily="2"/>
                        </a:rPr>
                        <a:t>सि.नं.</a:t>
                      </a:r>
                      <a:endParaRPr lang="en-US" sz="2800" b="1" dirty="0">
                        <a:solidFill>
                          <a:srgbClr val="FF0000"/>
                        </a:solidFill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altLang="en-US" sz="2800" b="1" dirty="0">
                          <a:solidFill>
                            <a:srgbClr val="FF0000"/>
                          </a:solidFill>
                          <a:latin typeface="Preeti" pitchFamily="2" charset="0"/>
                          <a:ea typeface="Kalimati" pitchFamily="2"/>
                          <a:cs typeface="Kalimati" pitchFamily="2"/>
                        </a:rPr>
                        <a:t>निर्माण गुणस्तर मापनको लागी गरिएको कार्यहरु</a:t>
                      </a:r>
                      <a:endParaRPr lang="en-US" sz="2800" b="1" dirty="0">
                        <a:solidFill>
                          <a:srgbClr val="FF0000"/>
                        </a:solidFill>
                        <a:cs typeface="Kalimati" panose="00000400000000000000" pitchFamily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237503676"/>
                  </a:ext>
                </a:extLst>
              </a:tr>
              <a:tr h="732796">
                <a:tc>
                  <a:txBody>
                    <a:bodyPr/>
                    <a:lstStyle/>
                    <a:p>
                      <a:pPr algn="ctr"/>
                      <a:r>
                        <a:rPr lang="ne-NP" dirty="0">
                          <a:cs typeface="Kalimati" panose="00000400000000000000" pitchFamily="2"/>
                        </a:rPr>
                        <a:t>१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e-NP" sz="2000" dirty="0" smtClean="0">
                          <a:cs typeface="Kalimati" panose="00000400000000000000" pitchFamily="2"/>
                        </a:rPr>
                        <a:t>नियमित रुपमा निर्माण कार्यको अनुगमन , निर्माण समग्रिहरुको निरीक्षण </a:t>
                      </a:r>
                      <a:endParaRPr lang="en-US" sz="2000" dirty="0">
                        <a:cs typeface="Kalimati" panose="00000400000000000000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77623724"/>
                  </a:ext>
                </a:extLst>
              </a:tr>
              <a:tr h="732796">
                <a:tc>
                  <a:txBody>
                    <a:bodyPr/>
                    <a:lstStyle/>
                    <a:p>
                      <a:pPr algn="ctr"/>
                      <a:r>
                        <a:rPr lang="ne-NP" dirty="0">
                          <a:cs typeface="Kalimati" panose="00000400000000000000" pitchFamily="2"/>
                        </a:rPr>
                        <a:t>२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cs typeface="Kalimati" panose="00000400000000000000" pitchFamily="2"/>
                        </a:rPr>
                        <a:t>Concrete </a:t>
                      </a:r>
                      <a:r>
                        <a:rPr lang="ne-NP" sz="2000" dirty="0" smtClean="0">
                          <a:cs typeface="Kalimati" panose="00000400000000000000" pitchFamily="2"/>
                        </a:rPr>
                        <a:t>को </a:t>
                      </a:r>
                      <a:r>
                        <a:rPr lang="en-US" sz="2000" dirty="0" smtClean="0">
                          <a:cs typeface="Kalimati" panose="00000400000000000000" pitchFamily="2"/>
                        </a:rPr>
                        <a:t>Cube test </a:t>
                      </a:r>
                      <a:r>
                        <a:rPr lang="ne-NP" sz="2000" dirty="0" smtClean="0">
                          <a:cs typeface="Kalimati" panose="00000400000000000000" pitchFamily="2"/>
                        </a:rPr>
                        <a:t>गराउने गरिएको</a:t>
                      </a:r>
                      <a:endParaRPr lang="en-US" sz="2000" dirty="0">
                        <a:cs typeface="Kalimati" panose="00000400000000000000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85255831"/>
                  </a:ext>
                </a:extLst>
              </a:tr>
              <a:tr h="732796">
                <a:tc>
                  <a:txBody>
                    <a:bodyPr/>
                    <a:lstStyle/>
                    <a:p>
                      <a:pPr algn="ctr"/>
                      <a:r>
                        <a:rPr lang="ne-NP" dirty="0" smtClean="0">
                          <a:cs typeface="Kalimati" panose="00000400000000000000" pitchFamily="2"/>
                        </a:rPr>
                        <a:t>३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cs typeface="Kalimati" panose="00000400000000000000" pitchFamily="2"/>
                        </a:rPr>
                        <a:t>GI wire </a:t>
                      </a:r>
                      <a:r>
                        <a:rPr lang="ne-NP" sz="2000" dirty="0">
                          <a:cs typeface="Kalimati" panose="00000400000000000000" pitchFamily="2"/>
                        </a:rPr>
                        <a:t>को </a:t>
                      </a:r>
                      <a:r>
                        <a:rPr lang="en-US" sz="2000" dirty="0">
                          <a:cs typeface="Kalimati" panose="00000400000000000000" pitchFamily="2"/>
                        </a:rPr>
                        <a:t>Zinc coating </a:t>
                      </a:r>
                      <a:r>
                        <a:rPr lang="ne-NP" sz="2000" dirty="0">
                          <a:cs typeface="Kalimati" panose="00000400000000000000" pitchFamily="2"/>
                        </a:rPr>
                        <a:t>र</a:t>
                      </a:r>
                      <a:r>
                        <a:rPr lang="en-US" sz="2000" dirty="0">
                          <a:cs typeface="Kalimati" panose="00000400000000000000" pitchFamily="2"/>
                        </a:rPr>
                        <a:t> diameter test </a:t>
                      </a:r>
                      <a:r>
                        <a:rPr lang="ne-NP" sz="2000" dirty="0">
                          <a:cs typeface="Kalimati" panose="00000400000000000000" pitchFamily="2"/>
                        </a:rPr>
                        <a:t>गराउने गरिएको</a:t>
                      </a:r>
                      <a:endParaRPr lang="en-US" sz="2000" dirty="0">
                        <a:cs typeface="Kalimati" panose="00000400000000000000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94311784"/>
                  </a:ext>
                </a:extLst>
              </a:tr>
              <a:tr h="732796"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cs typeface="Kalimati" panose="00000400000000000000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6488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779269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1045253" y="1085965"/>
            <a:ext cx="10101493" cy="4317308"/>
          </a:xfrm>
        </p:spPr>
        <p:txBody>
          <a:bodyPr anchor="ctr"/>
          <a:lstStyle/>
          <a:p>
            <a:pPr algn="ctr">
              <a:lnSpc>
                <a:spcPct val="150000"/>
              </a:lnSpc>
              <a:buFont typeface="Arial" charset="0"/>
              <a:buNone/>
            </a:pPr>
            <a:r>
              <a:rPr lang="ne-NP" sz="6000" b="1" dirty="0">
                <a:solidFill>
                  <a:srgbClr val="FF0000"/>
                </a:solidFill>
                <a:ea typeface="Kalimati" pitchFamily="2"/>
                <a:cs typeface="Kalimati" pitchFamily="2"/>
              </a:rPr>
              <a:t>चालु आ. व. ०७९।०८० को स्विकृत वार्षिक कार्यक्रम कार्यन्वयन कार्ययोजना</a:t>
            </a:r>
            <a:endParaRPr lang="en-GB" sz="6000" b="1" dirty="0">
              <a:solidFill>
                <a:srgbClr val="FF0000"/>
              </a:solidFill>
              <a:ea typeface="Kalimati" pitchFamily="2"/>
              <a:cs typeface="Kalimat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54009983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B4A5F260-4D8B-D86B-6EAE-B18648D8D9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705891"/>
              </p:ext>
            </p:extLst>
          </p:nvPr>
        </p:nvGraphicFramePr>
        <p:xfrm>
          <a:off x="215900" y="-72234"/>
          <a:ext cx="11836400" cy="71522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0400">
                  <a:extLst>
                    <a:ext uri="{9D8B030D-6E8A-4147-A177-3AD203B41FA5}">
                      <a16:colId xmlns="" xmlns:a16="http://schemas.microsoft.com/office/drawing/2014/main" val="1935814868"/>
                    </a:ext>
                  </a:extLst>
                </a:gridCol>
                <a:gridCol w="1017217">
                  <a:extLst>
                    <a:ext uri="{9D8B030D-6E8A-4147-A177-3AD203B41FA5}">
                      <a16:colId xmlns="" xmlns:a16="http://schemas.microsoft.com/office/drawing/2014/main" val="4018838432"/>
                    </a:ext>
                  </a:extLst>
                </a:gridCol>
                <a:gridCol w="4024683">
                  <a:extLst>
                    <a:ext uri="{9D8B030D-6E8A-4147-A177-3AD203B41FA5}">
                      <a16:colId xmlns="" xmlns:a16="http://schemas.microsoft.com/office/drawing/2014/main" val="3495254788"/>
                    </a:ext>
                  </a:extLst>
                </a:gridCol>
                <a:gridCol w="1422400">
                  <a:extLst>
                    <a:ext uri="{9D8B030D-6E8A-4147-A177-3AD203B41FA5}">
                      <a16:colId xmlns="" xmlns:a16="http://schemas.microsoft.com/office/drawing/2014/main" val="2366986684"/>
                    </a:ext>
                  </a:extLst>
                </a:gridCol>
                <a:gridCol w="4711700">
                  <a:extLst>
                    <a:ext uri="{9D8B030D-6E8A-4147-A177-3AD203B41FA5}">
                      <a16:colId xmlns="" xmlns:a16="http://schemas.microsoft.com/office/drawing/2014/main" val="3875974998"/>
                    </a:ext>
                  </a:extLst>
                </a:gridCol>
              </a:tblGrid>
              <a:tr h="564335">
                <a:tc gridSpan="5">
                  <a:txBody>
                    <a:bodyPr/>
                    <a:lstStyle/>
                    <a:p>
                      <a:pPr algn="ctr"/>
                      <a:r>
                        <a:rPr lang="ne-NP" sz="4400" b="1" dirty="0">
                          <a:solidFill>
                            <a:srgbClr val="FF0000"/>
                          </a:solidFill>
                        </a:rPr>
                        <a:t>कार्यक्रमगत योजना कार्यन्वयन कार्ययोजना</a:t>
                      </a:r>
                      <a:endParaRPr lang="en-US" sz="4400" b="1" dirty="0">
                        <a:solidFill>
                          <a:srgbClr val="FF0000"/>
                        </a:solidFill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cs typeface="Kalimati" panose="00000400000000000000" pitchFamily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630857695"/>
                  </a:ext>
                </a:extLst>
              </a:tr>
              <a:tr h="694338">
                <a:tc>
                  <a:txBody>
                    <a:bodyPr/>
                    <a:lstStyle/>
                    <a:p>
                      <a:pPr algn="ctr"/>
                      <a:r>
                        <a:rPr lang="ne-NP" sz="2800" b="1" dirty="0">
                          <a:solidFill>
                            <a:srgbClr val="FF0000"/>
                          </a:solidFill>
                        </a:rPr>
                        <a:t>सि. नं.</a:t>
                      </a:r>
                      <a:endParaRPr lang="en-US" sz="2800" b="1" dirty="0">
                        <a:solidFill>
                          <a:srgbClr val="FF0000"/>
                        </a:solidFill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800" b="1" dirty="0">
                          <a:solidFill>
                            <a:srgbClr val="FF0000"/>
                          </a:solidFill>
                        </a:rPr>
                        <a:t>व. शि. नं.</a:t>
                      </a:r>
                      <a:endParaRPr lang="en-US" sz="2800" b="1" dirty="0">
                        <a:solidFill>
                          <a:srgbClr val="FF0000"/>
                        </a:solidFill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800" b="1" dirty="0">
                          <a:solidFill>
                            <a:srgbClr val="FF0000"/>
                          </a:solidFill>
                        </a:rPr>
                        <a:t>कार्यक्रमको नाम</a:t>
                      </a:r>
                      <a:endParaRPr lang="en-US" sz="2800" b="1" dirty="0">
                        <a:solidFill>
                          <a:srgbClr val="FF0000"/>
                        </a:solidFill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800" b="1" dirty="0">
                          <a:solidFill>
                            <a:srgbClr val="FF0000"/>
                          </a:solidFill>
                        </a:rPr>
                        <a:t>वजेट रु </a:t>
                      </a:r>
                      <a:r>
                        <a:rPr lang="en-GB" sz="2800" b="1" dirty="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lang="ne-NP" sz="2800" b="1" dirty="0">
                          <a:solidFill>
                            <a:srgbClr val="FF0000"/>
                          </a:solidFill>
                        </a:rPr>
                        <a:t>०००</a:t>
                      </a:r>
                      <a:endParaRPr lang="en-US" sz="2800" b="1" dirty="0">
                        <a:solidFill>
                          <a:srgbClr val="FF0000"/>
                        </a:solidFill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800" b="1" dirty="0">
                          <a:solidFill>
                            <a:srgbClr val="FF0000"/>
                          </a:solidFill>
                        </a:rPr>
                        <a:t>कार्यान्वयन कार्ययोजना</a:t>
                      </a:r>
                      <a:endParaRPr lang="en-US" sz="2800" b="1" dirty="0">
                        <a:solidFill>
                          <a:srgbClr val="FF0000"/>
                        </a:solidFill>
                        <a:cs typeface="Kalimati" panose="00000400000000000000" pitchFamily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845926055"/>
                  </a:ext>
                </a:extLst>
              </a:tr>
              <a:tr h="474042">
                <a:tc>
                  <a:txBody>
                    <a:bodyPr/>
                    <a:lstStyle/>
                    <a:p>
                      <a:pPr algn="ctr"/>
                      <a:r>
                        <a:rPr lang="ne-NP" dirty="0">
                          <a:cs typeface="Kalimati" panose="00000400000000000000" pitchFamily="2"/>
                        </a:rPr>
                        <a:t>1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400" dirty="0">
                          <a:cs typeface="Kalimati" panose="00000400000000000000" pitchFamily="2"/>
                        </a:rPr>
                        <a:t>31155</a:t>
                      </a:r>
                      <a:endParaRPr lang="en-US" sz="14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e-NP" sz="1400" b="0" u="none" strike="noStrike" kern="1200" baseline="0" dirty="0">
                          <a:solidFill>
                            <a:schemeClr val="tx1"/>
                          </a:solidFill>
                        </a:rPr>
                        <a:t>निन्दा खोला सिंचाइ योजना,मेचीनगर -८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dirty="0">
                          <a:cs typeface="Kalimati" panose="00000400000000000000" pitchFamily="2"/>
                        </a:rPr>
                        <a:t>500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e-NP" dirty="0">
                          <a:cs typeface="Kalimati" panose="00000400000000000000" pitchFamily="2"/>
                        </a:rPr>
                        <a:t>प्रथम चौमासिकसम्ममा रकम खर्च गरी थप वजेट माँग गर्ने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861237"/>
                  </a:ext>
                </a:extLst>
              </a:tr>
              <a:tr h="677202">
                <a:tc>
                  <a:txBody>
                    <a:bodyPr/>
                    <a:lstStyle/>
                    <a:p>
                      <a:pPr algn="ctr"/>
                      <a:r>
                        <a:rPr lang="ne-NP" dirty="0">
                          <a:cs typeface="Kalimati" panose="00000400000000000000" pitchFamily="2"/>
                        </a:rPr>
                        <a:t>2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400" dirty="0">
                          <a:cs typeface="Kalimati" panose="00000400000000000000" pitchFamily="2"/>
                        </a:rPr>
                        <a:t>31155</a:t>
                      </a:r>
                      <a:endParaRPr lang="en-US" sz="1400" dirty="0">
                        <a:cs typeface="Kalimati" panose="00000400000000000000" pitchFamily="2"/>
                      </a:endParaRPr>
                    </a:p>
                    <a:p>
                      <a:pPr algn="ctr"/>
                      <a:endParaRPr lang="en-US" sz="14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400" b="0" u="none" strike="noStrike" kern="1200" baseline="0" dirty="0">
                          <a:solidFill>
                            <a:schemeClr val="tx1"/>
                          </a:solidFill>
                        </a:rPr>
                        <a:t>पालिया पूर्व सिंचाइ योजना, मेचीनगर-७, झापा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dirty="0">
                          <a:cs typeface="Kalimati" panose="00000400000000000000" pitchFamily="2"/>
                        </a:rPr>
                        <a:t>4650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e-NP" dirty="0">
                          <a:cs typeface="Kalimati" panose="00000400000000000000" pitchFamily="2"/>
                        </a:rPr>
                        <a:t>थप वजेट माँग गरी चैत्रसम्म ठेक्काको काम सम्पन्न गर्ने तथा आसाढसम्म उपभाक्ताको काम  सम्पन्न गर्ने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40538031"/>
                  </a:ext>
                </a:extLst>
              </a:tr>
              <a:tr h="677202">
                <a:tc>
                  <a:txBody>
                    <a:bodyPr/>
                    <a:lstStyle/>
                    <a:p>
                      <a:pPr algn="ctr"/>
                      <a:r>
                        <a:rPr lang="ne-NP" dirty="0">
                          <a:cs typeface="Kalimati" panose="00000400000000000000" pitchFamily="2"/>
                        </a:rPr>
                        <a:t>3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400" dirty="0">
                          <a:cs typeface="Kalimati" panose="00000400000000000000" pitchFamily="2"/>
                        </a:rPr>
                        <a:t>31155</a:t>
                      </a:r>
                      <a:endParaRPr lang="en-US" sz="1400" dirty="0">
                        <a:cs typeface="Kalimati" panose="00000400000000000000" pitchFamily="2"/>
                      </a:endParaRPr>
                    </a:p>
                    <a:p>
                      <a:pPr algn="ctr"/>
                      <a:endParaRPr lang="en-US" sz="14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400" b="0" u="none" strike="noStrike" kern="1200" baseline="0" dirty="0">
                          <a:solidFill>
                            <a:schemeClr val="tx1"/>
                          </a:solidFill>
                        </a:rPr>
                        <a:t>देउनिया सिंचाइ योजना, बिर्तामोड-६, झापा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dirty="0">
                          <a:cs typeface="Kalimati" panose="00000400000000000000" pitchFamily="2"/>
                        </a:rPr>
                        <a:t>6000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dirty="0">
                          <a:cs typeface="Kalimati" panose="00000400000000000000" pitchFamily="2"/>
                        </a:rPr>
                        <a:t>माघसम्म ठेक्काको काम सम्पन्न गरी आसाढसम्म उपभाक्ताको काम  सम्पन्न गर्ने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40600076"/>
                  </a:ext>
                </a:extLst>
              </a:tr>
              <a:tr h="474042">
                <a:tc>
                  <a:txBody>
                    <a:bodyPr/>
                    <a:lstStyle/>
                    <a:p>
                      <a:pPr algn="ctr"/>
                      <a:r>
                        <a:rPr lang="ne-NP" dirty="0">
                          <a:cs typeface="Kalimati" panose="00000400000000000000" pitchFamily="2"/>
                        </a:rPr>
                        <a:t>4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400" dirty="0">
                          <a:cs typeface="Kalimati" panose="00000400000000000000" pitchFamily="2"/>
                        </a:rPr>
                        <a:t>31155</a:t>
                      </a:r>
                      <a:endParaRPr lang="en-US" sz="1400" dirty="0">
                        <a:cs typeface="Kalimati" panose="00000400000000000000" pitchFamily="2"/>
                      </a:endParaRPr>
                    </a:p>
                    <a:p>
                      <a:pPr algn="ctr"/>
                      <a:endParaRPr lang="en-US" sz="14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b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हडिया फुलबासा सिंचाइ योजना, बुद्धशान्ति ३, झापा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dirty="0">
                          <a:cs typeface="Kalimati" panose="00000400000000000000" pitchFamily="2"/>
                        </a:rPr>
                        <a:t>2000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e-NP" dirty="0">
                          <a:cs typeface="Kalimati" panose="00000400000000000000" pitchFamily="2"/>
                        </a:rPr>
                        <a:t>वैशाखसम्म उपभाक्ताको काम सम्पन्न गर्ने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25014300"/>
                  </a:ext>
                </a:extLst>
              </a:tr>
              <a:tr h="677202">
                <a:tc>
                  <a:txBody>
                    <a:bodyPr/>
                    <a:lstStyle/>
                    <a:p>
                      <a:pPr algn="ctr"/>
                      <a:r>
                        <a:rPr lang="ne-NP" dirty="0">
                          <a:cs typeface="Kalimati" panose="00000400000000000000" pitchFamily="2"/>
                        </a:rPr>
                        <a:t>5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400" dirty="0">
                          <a:cs typeface="Kalimati" panose="00000400000000000000" pitchFamily="2"/>
                        </a:rPr>
                        <a:t>31155</a:t>
                      </a:r>
                      <a:endParaRPr lang="en-US" sz="1400" dirty="0">
                        <a:cs typeface="Kalimati" panose="00000400000000000000" pitchFamily="2"/>
                      </a:endParaRPr>
                    </a:p>
                    <a:p>
                      <a:pPr algn="ctr"/>
                      <a:endParaRPr lang="en-US" sz="14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b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डोरामारी रामचन्द्र सिंचाइ योजना, गौरादह-४,झापा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dirty="0">
                          <a:cs typeface="Kalimati" panose="00000400000000000000" pitchFamily="2"/>
                        </a:rPr>
                        <a:t>4000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dirty="0">
                          <a:cs typeface="Kalimati" panose="00000400000000000000" pitchFamily="2"/>
                        </a:rPr>
                        <a:t>वैशाखसम्म उपभाक्ताको काम सम्पन्न गर्ने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99108020"/>
                  </a:ext>
                </a:extLst>
              </a:tr>
              <a:tr h="677202">
                <a:tc>
                  <a:txBody>
                    <a:bodyPr/>
                    <a:lstStyle/>
                    <a:p>
                      <a:pPr algn="ctr"/>
                      <a:r>
                        <a:rPr lang="ne-NP" dirty="0">
                          <a:cs typeface="Kalimati" panose="00000400000000000000" pitchFamily="2"/>
                        </a:rPr>
                        <a:t>6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400" dirty="0">
                          <a:cs typeface="Kalimati" panose="00000400000000000000" pitchFamily="2"/>
                        </a:rPr>
                        <a:t>31155</a:t>
                      </a:r>
                      <a:endParaRPr lang="en-US" sz="1400" dirty="0">
                        <a:cs typeface="Kalimati" panose="00000400000000000000" pitchFamily="2"/>
                      </a:endParaRPr>
                    </a:p>
                    <a:p>
                      <a:pPr algn="ctr"/>
                      <a:endParaRPr lang="en-US" sz="14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400" b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गेउरिया कृषि सुधार सिंचाइ योजना, गौरादह-४,झापा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dirty="0">
                          <a:cs typeface="Kalimati" panose="00000400000000000000" pitchFamily="2"/>
                        </a:rPr>
                        <a:t>500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dirty="0">
                          <a:cs typeface="Kalimati" panose="00000400000000000000" pitchFamily="2"/>
                        </a:rPr>
                        <a:t>थप वजेट माँग गरी आसाढसम्म उपभाक्ताको काम सम्पन्न गर्ने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92910733"/>
                  </a:ext>
                </a:extLst>
              </a:tr>
              <a:tr h="274810">
                <a:tc>
                  <a:txBody>
                    <a:bodyPr/>
                    <a:lstStyle/>
                    <a:p>
                      <a:pPr algn="ctr"/>
                      <a:r>
                        <a:rPr lang="ne-NP" dirty="0">
                          <a:cs typeface="Kalimati" panose="00000400000000000000" pitchFamily="2"/>
                        </a:rPr>
                        <a:t>7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400" dirty="0">
                          <a:cs typeface="Kalimati" panose="00000400000000000000" pitchFamily="2"/>
                        </a:rPr>
                        <a:t>31155</a:t>
                      </a:r>
                      <a:endParaRPr lang="en-US" sz="1400" dirty="0">
                        <a:cs typeface="Kalimati" panose="00000400000000000000" pitchFamily="2"/>
                      </a:endParaRPr>
                    </a:p>
                    <a:p>
                      <a:pPr algn="ctr"/>
                      <a:endParaRPr lang="en-US" sz="14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e-NP" sz="1400" b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हर्चना कृषक कुलो सिंचाइ योजना, हल्दिबारी -२ झापा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dirty="0">
                          <a:cs typeface="Kalimati" panose="00000400000000000000" pitchFamily="2"/>
                        </a:rPr>
                        <a:t>2000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dirty="0">
                          <a:cs typeface="Kalimati" panose="00000400000000000000" pitchFamily="2"/>
                        </a:rPr>
                        <a:t>थप वजेट माँग गरी आसाढसम्म उपभाक्ताको काम सम्पन्न गर्ने</a:t>
                      </a:r>
                      <a:endParaRPr lang="en-US" dirty="0">
                        <a:cs typeface="Kalimati" panose="00000400000000000000" pitchFamily="2"/>
                      </a:endParaRPr>
                    </a:p>
                    <a:p>
                      <a:pPr algn="l"/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15659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039350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B4A5F260-4D8B-D86B-6EAE-B18648D8D9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30887"/>
              </p:ext>
            </p:extLst>
          </p:nvPr>
        </p:nvGraphicFramePr>
        <p:xfrm>
          <a:off x="179614" y="162431"/>
          <a:ext cx="11832771" cy="65331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2171">
                  <a:extLst>
                    <a:ext uri="{9D8B030D-6E8A-4147-A177-3AD203B41FA5}">
                      <a16:colId xmlns="" xmlns:a16="http://schemas.microsoft.com/office/drawing/2014/main" val="1935814868"/>
                    </a:ext>
                  </a:extLst>
                </a:gridCol>
                <a:gridCol w="1231900">
                  <a:extLst>
                    <a:ext uri="{9D8B030D-6E8A-4147-A177-3AD203B41FA5}">
                      <a16:colId xmlns="" xmlns:a16="http://schemas.microsoft.com/office/drawing/2014/main" val="4018838432"/>
                    </a:ext>
                  </a:extLst>
                </a:gridCol>
                <a:gridCol w="3765659">
                  <a:extLst>
                    <a:ext uri="{9D8B030D-6E8A-4147-A177-3AD203B41FA5}">
                      <a16:colId xmlns="" xmlns:a16="http://schemas.microsoft.com/office/drawing/2014/main" val="3495254788"/>
                    </a:ext>
                  </a:extLst>
                </a:gridCol>
                <a:gridCol w="1242441">
                  <a:extLst>
                    <a:ext uri="{9D8B030D-6E8A-4147-A177-3AD203B41FA5}">
                      <a16:colId xmlns="" xmlns:a16="http://schemas.microsoft.com/office/drawing/2014/main" val="2366986684"/>
                    </a:ext>
                  </a:extLst>
                </a:gridCol>
                <a:gridCol w="4910600">
                  <a:extLst>
                    <a:ext uri="{9D8B030D-6E8A-4147-A177-3AD203B41FA5}">
                      <a16:colId xmlns="" xmlns:a16="http://schemas.microsoft.com/office/drawing/2014/main" val="3875974998"/>
                    </a:ext>
                  </a:extLst>
                </a:gridCol>
              </a:tblGrid>
              <a:tr h="1263093">
                <a:tc gridSpan="5">
                  <a:txBody>
                    <a:bodyPr/>
                    <a:lstStyle/>
                    <a:p>
                      <a:pPr algn="ctr"/>
                      <a:r>
                        <a:rPr lang="ne-NP" sz="4400" b="1" dirty="0">
                          <a:solidFill>
                            <a:srgbClr val="FF0000"/>
                          </a:solidFill>
                          <a:ea typeface="Kalimati" pitchFamily="2"/>
                          <a:cs typeface="Kalimati" pitchFamily="2"/>
                        </a:rPr>
                        <a:t>नयां योजना कार्यन्वयन कार्ययोजना</a:t>
                      </a:r>
                      <a:endParaRPr lang="en-US" sz="4400" b="1" dirty="0">
                        <a:solidFill>
                          <a:srgbClr val="FF0000"/>
                        </a:solidFill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cs typeface="Kalimati" panose="00000400000000000000" pitchFamily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630857695"/>
                  </a:ext>
                </a:extLst>
              </a:tr>
              <a:tr h="2069644">
                <a:tc>
                  <a:txBody>
                    <a:bodyPr/>
                    <a:lstStyle/>
                    <a:p>
                      <a:pPr algn="ctr"/>
                      <a:r>
                        <a:rPr lang="ne-NP" sz="2800" b="1" dirty="0">
                          <a:solidFill>
                            <a:srgbClr val="FF0000"/>
                          </a:solidFill>
                          <a:cs typeface="Kalimati" panose="00000400000000000000" pitchFamily="2"/>
                        </a:rPr>
                        <a:t>सि. नं.</a:t>
                      </a:r>
                      <a:endParaRPr lang="en-US" sz="2800" b="1" dirty="0">
                        <a:solidFill>
                          <a:srgbClr val="FF0000"/>
                        </a:solidFill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800" b="1" dirty="0">
                          <a:solidFill>
                            <a:srgbClr val="FF0000"/>
                          </a:solidFill>
                          <a:cs typeface="Kalimati" panose="00000400000000000000" pitchFamily="2"/>
                        </a:rPr>
                        <a:t>व. शि. नं.</a:t>
                      </a:r>
                      <a:endParaRPr lang="en-US" sz="2800" b="1" dirty="0">
                        <a:solidFill>
                          <a:srgbClr val="FF0000"/>
                        </a:solidFill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800" b="1" dirty="0">
                          <a:solidFill>
                            <a:srgbClr val="FF0000"/>
                          </a:solidFill>
                          <a:cs typeface="Kalimati" panose="00000400000000000000" pitchFamily="2"/>
                        </a:rPr>
                        <a:t>कार्यक्रमको नाम</a:t>
                      </a:r>
                      <a:endParaRPr lang="en-US" sz="2800" b="1" dirty="0">
                        <a:solidFill>
                          <a:srgbClr val="FF0000"/>
                        </a:solidFill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800" b="1" dirty="0">
                          <a:solidFill>
                            <a:srgbClr val="FF0000"/>
                          </a:solidFill>
                          <a:cs typeface="Kalimati" panose="00000400000000000000" pitchFamily="2"/>
                        </a:rPr>
                        <a:t>वजेट रु </a:t>
                      </a:r>
                      <a:r>
                        <a:rPr lang="en-GB" sz="2800" b="1" dirty="0">
                          <a:solidFill>
                            <a:srgbClr val="FF0000"/>
                          </a:solidFill>
                          <a:cs typeface="Kalimati" panose="00000400000000000000" pitchFamily="2"/>
                        </a:rPr>
                        <a:t>,</a:t>
                      </a:r>
                      <a:r>
                        <a:rPr lang="ne-NP" sz="2800" b="1" dirty="0">
                          <a:solidFill>
                            <a:srgbClr val="FF0000"/>
                          </a:solidFill>
                          <a:cs typeface="Kalimati" panose="00000400000000000000" pitchFamily="2"/>
                        </a:rPr>
                        <a:t>०००</a:t>
                      </a:r>
                      <a:endParaRPr lang="en-US" sz="2800" b="1" dirty="0">
                        <a:solidFill>
                          <a:srgbClr val="FF0000"/>
                        </a:solidFill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800" b="1" dirty="0">
                          <a:solidFill>
                            <a:srgbClr val="FF0000"/>
                          </a:solidFill>
                          <a:cs typeface="Kalimati" panose="00000400000000000000" pitchFamily="2"/>
                        </a:rPr>
                        <a:t>कार्यान्वयन कार्ययोजना</a:t>
                      </a:r>
                      <a:endParaRPr lang="en-US" sz="2800" b="1" dirty="0">
                        <a:solidFill>
                          <a:srgbClr val="FF0000"/>
                        </a:solidFill>
                        <a:cs typeface="Kalimati" panose="00000400000000000000" pitchFamily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845926055"/>
                  </a:ext>
                </a:extLst>
              </a:tr>
              <a:tr h="626442">
                <a:tc>
                  <a:txBody>
                    <a:bodyPr/>
                    <a:lstStyle/>
                    <a:p>
                      <a:pPr algn="ctr"/>
                      <a:r>
                        <a:rPr lang="ne-NP" dirty="0">
                          <a:cs typeface="Kalimati" panose="00000400000000000000" pitchFamily="2"/>
                        </a:rPr>
                        <a:t>1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800" dirty="0">
                          <a:cs typeface="Kalimati" panose="00000400000000000000" pitchFamily="2"/>
                        </a:rPr>
                        <a:t>31155</a:t>
                      </a:r>
                      <a:endParaRPr lang="en-US" sz="1800" dirty="0">
                        <a:cs typeface="Kalimati" panose="00000400000000000000" pitchFamily="2"/>
                      </a:endParaRPr>
                    </a:p>
                    <a:p>
                      <a:pPr algn="ctr"/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e-NP" dirty="0">
                          <a:cs typeface="Kalimati" panose="00000400000000000000" pitchFamily="2"/>
                        </a:rPr>
                        <a:t>रतुवा खोला सि.यो., दमक १,२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dirty="0">
                          <a:cs typeface="Kalimati" panose="00000400000000000000" pitchFamily="2"/>
                        </a:rPr>
                        <a:t>4000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dirty="0" smtClean="0">
                          <a:cs typeface="Kalimati" panose="00000400000000000000" pitchFamily="2"/>
                        </a:rPr>
                        <a:t>असोज सम्म </a:t>
                      </a:r>
                      <a:r>
                        <a:rPr lang="en-US" dirty="0">
                          <a:cs typeface="Kalimati" panose="00000400000000000000" pitchFamily="2"/>
                        </a:rPr>
                        <a:t>Report Appraisal </a:t>
                      </a:r>
                      <a:r>
                        <a:rPr lang="ne-NP" dirty="0">
                          <a:cs typeface="Kalimati" panose="00000400000000000000" pitchFamily="2"/>
                        </a:rPr>
                        <a:t>को लागि पेशगर्ने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861237"/>
                  </a:ext>
                </a:extLst>
              </a:tr>
              <a:tr h="626442">
                <a:tc>
                  <a:txBody>
                    <a:bodyPr/>
                    <a:lstStyle/>
                    <a:p>
                      <a:pPr algn="ctr"/>
                      <a:r>
                        <a:rPr lang="ne-NP" dirty="0">
                          <a:cs typeface="Kalimati" panose="00000400000000000000" pitchFamily="2"/>
                        </a:rPr>
                        <a:t>2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800" dirty="0">
                          <a:cs typeface="Kalimati" panose="00000400000000000000" pitchFamily="2"/>
                        </a:rPr>
                        <a:t>31155</a:t>
                      </a:r>
                      <a:endParaRPr lang="en-US" sz="1800" dirty="0">
                        <a:cs typeface="Kalimati" panose="00000400000000000000" pitchFamily="2"/>
                      </a:endParaRPr>
                    </a:p>
                    <a:p>
                      <a:pPr algn="ctr"/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e-NP" dirty="0">
                          <a:cs typeface="Kalimati" panose="00000400000000000000" pitchFamily="2"/>
                        </a:rPr>
                        <a:t>अदुवा खोला बाँध सि.यो., विर्तामोड १०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dirty="0">
                          <a:cs typeface="Kalimati" panose="00000400000000000000" pitchFamily="2"/>
                        </a:rPr>
                        <a:t>4000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dirty="0" smtClean="0">
                          <a:cs typeface="Kalimati" panose="00000400000000000000" pitchFamily="2"/>
                        </a:rPr>
                        <a:t>कार्तिक  </a:t>
                      </a:r>
                      <a:r>
                        <a:rPr lang="en-US" dirty="0">
                          <a:cs typeface="Kalimati" panose="00000400000000000000" pitchFamily="2"/>
                        </a:rPr>
                        <a:t>Report Appraisal </a:t>
                      </a:r>
                      <a:r>
                        <a:rPr lang="ne-NP" dirty="0">
                          <a:cs typeface="Kalimati" panose="00000400000000000000" pitchFamily="2"/>
                        </a:rPr>
                        <a:t>को लागि पेशगर्ने</a:t>
                      </a:r>
                      <a:endParaRPr lang="en-US" dirty="0">
                        <a:cs typeface="Kalimati" panose="00000400000000000000" pitchFamily="2"/>
                      </a:endParaRPr>
                    </a:p>
                    <a:p>
                      <a:pPr algn="ctr"/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405380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ne-NP" dirty="0">
                          <a:cs typeface="Kalimati" panose="00000400000000000000" pitchFamily="2"/>
                        </a:rPr>
                        <a:t>३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800" dirty="0">
                          <a:cs typeface="Kalimati" panose="00000400000000000000" pitchFamily="2"/>
                        </a:rPr>
                        <a:t>31155</a:t>
                      </a:r>
                      <a:endParaRPr lang="en-US" sz="1800" dirty="0">
                        <a:cs typeface="Kalimati" panose="00000400000000000000" pitchFamily="2"/>
                      </a:endParaRPr>
                    </a:p>
                    <a:p>
                      <a:pPr algn="ctr"/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e-NP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Kalimati" panose="00000400000000000000" pitchFamily="2"/>
                        </a:rPr>
                        <a:t>झिलमिले खोला सि. यो., मेची न.पा.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dirty="0">
                          <a:cs typeface="Kalimati" panose="00000400000000000000" pitchFamily="2"/>
                        </a:rPr>
                        <a:t>2500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dirty="0" smtClean="0">
                          <a:cs typeface="Kalimati" panose="00000400000000000000" pitchFamily="2"/>
                        </a:rPr>
                        <a:t>असोज  </a:t>
                      </a:r>
                      <a:r>
                        <a:rPr lang="en-US" dirty="0">
                          <a:cs typeface="Kalimati" panose="00000400000000000000" pitchFamily="2"/>
                        </a:rPr>
                        <a:t>Report Appraisal </a:t>
                      </a:r>
                      <a:r>
                        <a:rPr lang="ne-NP" dirty="0">
                          <a:cs typeface="Kalimati" panose="00000400000000000000" pitchFamily="2"/>
                        </a:rPr>
                        <a:t>को लागि पेशगर्ने</a:t>
                      </a:r>
                      <a:endParaRPr lang="en-US" dirty="0">
                        <a:cs typeface="Kalimati" panose="00000400000000000000" pitchFamily="2"/>
                      </a:endParaRPr>
                    </a:p>
                    <a:p>
                      <a:pPr algn="ctr"/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40600076"/>
                  </a:ext>
                </a:extLst>
              </a:tr>
              <a:tr h="626442">
                <a:tc>
                  <a:txBody>
                    <a:bodyPr/>
                    <a:lstStyle/>
                    <a:p>
                      <a:pPr algn="ctr"/>
                      <a:r>
                        <a:rPr lang="ne-NP" dirty="0">
                          <a:cs typeface="Kalimati" panose="00000400000000000000" pitchFamily="2"/>
                        </a:rPr>
                        <a:t>४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800" dirty="0">
                          <a:cs typeface="Kalimati" panose="00000400000000000000" pitchFamily="2"/>
                        </a:rPr>
                        <a:t>31155</a:t>
                      </a:r>
                      <a:endParaRPr lang="en-US" sz="1800" dirty="0">
                        <a:cs typeface="Kalimati" panose="00000400000000000000" pitchFamily="2"/>
                      </a:endParaRPr>
                    </a:p>
                    <a:p>
                      <a:pPr algn="ctr"/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e-NP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Kalimati" panose="00000400000000000000" pitchFamily="2"/>
                        </a:rPr>
                        <a:t>गेउरिया रेगुलेटर सि. यो., गौरादह 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dirty="0">
                          <a:cs typeface="Kalimati" panose="00000400000000000000" pitchFamily="2"/>
                        </a:rPr>
                        <a:t>3500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dirty="0" smtClean="0">
                          <a:cs typeface="Kalimati" panose="00000400000000000000" pitchFamily="2"/>
                        </a:rPr>
                        <a:t>मङ्सिर  </a:t>
                      </a:r>
                      <a:r>
                        <a:rPr lang="en-US" dirty="0">
                          <a:cs typeface="Kalimati" panose="00000400000000000000" pitchFamily="2"/>
                        </a:rPr>
                        <a:t>Report Appraisal </a:t>
                      </a:r>
                      <a:r>
                        <a:rPr lang="ne-NP" dirty="0">
                          <a:cs typeface="Kalimati" panose="00000400000000000000" pitchFamily="2"/>
                        </a:rPr>
                        <a:t>को लागि पेशगर्ने</a:t>
                      </a:r>
                      <a:endParaRPr lang="en-US" dirty="0">
                        <a:cs typeface="Kalimati" panose="00000400000000000000" pitchFamily="2"/>
                      </a:endParaRPr>
                    </a:p>
                    <a:p>
                      <a:pPr algn="ctr"/>
                      <a:endParaRPr lang="en-US" baseline="30000" dirty="0">
                        <a:cs typeface="Kalimati" panose="00000400000000000000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58841863"/>
                  </a:ext>
                </a:extLst>
              </a:tr>
              <a:tr h="626442">
                <a:tc>
                  <a:txBody>
                    <a:bodyPr/>
                    <a:lstStyle/>
                    <a:p>
                      <a:pPr algn="ctr"/>
                      <a:r>
                        <a:rPr lang="ne-NP" dirty="0">
                          <a:cs typeface="Kalimati" panose="00000400000000000000" pitchFamily="2"/>
                        </a:rPr>
                        <a:t>५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800" dirty="0">
                          <a:cs typeface="Kalimati" panose="00000400000000000000" pitchFamily="2"/>
                        </a:rPr>
                        <a:t>31155</a:t>
                      </a:r>
                      <a:endParaRPr lang="en-US" sz="1800" dirty="0">
                        <a:cs typeface="Kalimati" panose="00000400000000000000" pitchFamily="2"/>
                      </a:endParaRPr>
                    </a:p>
                    <a:p>
                      <a:pPr algn="ctr"/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e-NP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Kalimati" panose="00000400000000000000" pitchFamily="2"/>
                        </a:rPr>
                        <a:t>हडिया कृषक कुलो सि. यो., भद्रपुर १०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dirty="0">
                          <a:cs typeface="Kalimati" panose="00000400000000000000" pitchFamily="2"/>
                        </a:rPr>
                        <a:t>4200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dirty="0" smtClean="0">
                          <a:cs typeface="Kalimati" panose="00000400000000000000" pitchFamily="2"/>
                        </a:rPr>
                        <a:t>मङ्सिर  </a:t>
                      </a:r>
                      <a:r>
                        <a:rPr lang="en-US" dirty="0">
                          <a:cs typeface="Kalimati" panose="00000400000000000000" pitchFamily="2"/>
                        </a:rPr>
                        <a:t>Report Appraisal </a:t>
                      </a:r>
                      <a:r>
                        <a:rPr lang="ne-NP" dirty="0">
                          <a:cs typeface="Kalimati" panose="00000400000000000000" pitchFamily="2"/>
                        </a:rPr>
                        <a:t>को लागि पेशगर्ने</a:t>
                      </a:r>
                      <a:endParaRPr lang="en-US" dirty="0">
                        <a:cs typeface="Kalimati" panose="00000400000000000000" pitchFamily="2"/>
                      </a:endParaRPr>
                    </a:p>
                    <a:p>
                      <a:pPr algn="ctr"/>
                      <a:endParaRPr lang="en-US" baseline="30000" dirty="0">
                        <a:cs typeface="Kalimati" panose="00000400000000000000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65590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808315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B4A5F260-4D8B-D86B-6EAE-B18648D8D9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28324"/>
              </p:ext>
            </p:extLst>
          </p:nvPr>
        </p:nvGraphicFramePr>
        <p:xfrm>
          <a:off x="0" y="764771"/>
          <a:ext cx="11953705" cy="59842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4355">
                  <a:extLst>
                    <a:ext uri="{9D8B030D-6E8A-4147-A177-3AD203B41FA5}">
                      <a16:colId xmlns="" xmlns:a16="http://schemas.microsoft.com/office/drawing/2014/main" val="1935814868"/>
                    </a:ext>
                  </a:extLst>
                </a:gridCol>
                <a:gridCol w="2029092">
                  <a:extLst>
                    <a:ext uri="{9D8B030D-6E8A-4147-A177-3AD203B41FA5}">
                      <a16:colId xmlns="" xmlns:a16="http://schemas.microsoft.com/office/drawing/2014/main" val="4018838432"/>
                    </a:ext>
                  </a:extLst>
                </a:gridCol>
                <a:gridCol w="1034315">
                  <a:extLst>
                    <a:ext uri="{9D8B030D-6E8A-4147-A177-3AD203B41FA5}">
                      <a16:colId xmlns="" xmlns:a16="http://schemas.microsoft.com/office/drawing/2014/main" val="3495254788"/>
                    </a:ext>
                  </a:extLst>
                </a:gridCol>
                <a:gridCol w="1492754">
                  <a:extLst>
                    <a:ext uri="{9D8B030D-6E8A-4147-A177-3AD203B41FA5}">
                      <a16:colId xmlns="" xmlns:a16="http://schemas.microsoft.com/office/drawing/2014/main" val="2366986684"/>
                    </a:ext>
                  </a:extLst>
                </a:gridCol>
                <a:gridCol w="1374679">
                  <a:extLst>
                    <a:ext uri="{9D8B030D-6E8A-4147-A177-3AD203B41FA5}">
                      <a16:colId xmlns="" xmlns:a16="http://schemas.microsoft.com/office/drawing/2014/main" val="3875974998"/>
                    </a:ext>
                  </a:extLst>
                </a:gridCol>
                <a:gridCol w="1374679">
                  <a:extLst>
                    <a:ext uri="{9D8B030D-6E8A-4147-A177-3AD203B41FA5}">
                      <a16:colId xmlns="" xmlns:a16="http://schemas.microsoft.com/office/drawing/2014/main" val="2200973683"/>
                    </a:ext>
                  </a:extLst>
                </a:gridCol>
                <a:gridCol w="4033831">
                  <a:extLst>
                    <a:ext uri="{9D8B030D-6E8A-4147-A177-3AD203B41FA5}">
                      <a16:colId xmlns="" xmlns:a16="http://schemas.microsoft.com/office/drawing/2014/main" val="2124283774"/>
                    </a:ext>
                  </a:extLst>
                </a:gridCol>
              </a:tblGrid>
              <a:tr h="1213658">
                <a:tc gridSpan="7">
                  <a:txBody>
                    <a:bodyPr/>
                    <a:lstStyle/>
                    <a:p>
                      <a:pPr algn="ctr"/>
                      <a:r>
                        <a:rPr lang="ne-NP" sz="4400" b="1" dirty="0">
                          <a:solidFill>
                            <a:srgbClr val="FF0000"/>
                          </a:solidFill>
                          <a:cs typeface="Kalimati" panose="00000400000000000000" pitchFamily="2"/>
                        </a:rPr>
                        <a:t>कार्यक्रमगत योजना कार्यान्वयनको अवस्था</a:t>
                      </a:r>
                      <a:endParaRPr lang="en-US" sz="4400" b="1" dirty="0">
                        <a:solidFill>
                          <a:srgbClr val="FF0000"/>
                        </a:solidFill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FF0000"/>
                        </a:solidFill>
                        <a:cs typeface="Kalimati" panose="00000400000000000000" pitchFamily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630857695"/>
                  </a:ext>
                </a:extLst>
              </a:tr>
              <a:tr h="285404">
                <a:tc rowSpan="2">
                  <a:txBody>
                    <a:bodyPr/>
                    <a:lstStyle/>
                    <a:p>
                      <a:pPr algn="ctr"/>
                      <a:r>
                        <a:rPr lang="ne-NP" sz="2800" b="1" dirty="0">
                          <a:solidFill>
                            <a:srgbClr val="FF0000"/>
                          </a:solidFill>
                          <a:cs typeface="Kalimati" panose="00000400000000000000" pitchFamily="2"/>
                        </a:rPr>
                        <a:t>सि. नं.</a:t>
                      </a:r>
                      <a:endParaRPr lang="en-US" sz="2800" b="1" dirty="0">
                        <a:solidFill>
                          <a:srgbClr val="FF0000"/>
                        </a:solidFill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800" b="1" dirty="0">
                          <a:solidFill>
                            <a:srgbClr val="FF0000"/>
                          </a:solidFill>
                          <a:cs typeface="Kalimati" panose="00000400000000000000" pitchFamily="2"/>
                        </a:rPr>
                        <a:t>कार्यक्रमको नाम</a:t>
                      </a:r>
                      <a:endParaRPr lang="en-US" sz="2800" b="1" dirty="0">
                        <a:solidFill>
                          <a:srgbClr val="FF0000"/>
                        </a:solidFill>
                        <a:cs typeface="Kalimati" panose="00000400000000000000" pitchFamily="2"/>
                      </a:endParaRPr>
                    </a:p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ne-NP" sz="2800" b="1" dirty="0">
                          <a:solidFill>
                            <a:srgbClr val="FF0000"/>
                          </a:solidFill>
                          <a:cs typeface="Kalimati" panose="00000400000000000000" pitchFamily="2"/>
                        </a:rPr>
                        <a:t>योजना संख्या</a:t>
                      </a:r>
                      <a:endParaRPr lang="en-US" sz="2800" b="1" dirty="0">
                        <a:solidFill>
                          <a:srgbClr val="FF0000"/>
                        </a:solidFill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800" b="1" dirty="0">
                          <a:solidFill>
                            <a:srgbClr val="FF0000"/>
                          </a:solidFill>
                          <a:cs typeface="Kalimati" panose="00000400000000000000" pitchFamily="2"/>
                        </a:rPr>
                        <a:t>वजेट रु </a:t>
                      </a:r>
                      <a:r>
                        <a:rPr lang="en-GB" sz="2800" b="1" dirty="0">
                          <a:solidFill>
                            <a:srgbClr val="FF0000"/>
                          </a:solidFill>
                          <a:cs typeface="Kalimati" panose="00000400000000000000" pitchFamily="2"/>
                        </a:rPr>
                        <a:t>,</a:t>
                      </a:r>
                      <a:r>
                        <a:rPr lang="ne-NP" sz="2800" b="1" dirty="0">
                          <a:solidFill>
                            <a:srgbClr val="FF0000"/>
                          </a:solidFill>
                          <a:cs typeface="Kalimati" panose="00000400000000000000" pitchFamily="2"/>
                        </a:rPr>
                        <a:t>०००</a:t>
                      </a:r>
                      <a:endParaRPr lang="en-US" sz="2800" b="1" dirty="0">
                        <a:solidFill>
                          <a:srgbClr val="FF0000"/>
                        </a:solidFill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800" b="1" dirty="0">
                          <a:solidFill>
                            <a:srgbClr val="FF0000"/>
                          </a:solidFill>
                          <a:cs typeface="Kalimati" panose="00000400000000000000" pitchFamily="2"/>
                        </a:rPr>
                        <a:t>वजेट रु </a:t>
                      </a:r>
                      <a:r>
                        <a:rPr lang="en-GB" sz="2800" b="1" dirty="0">
                          <a:solidFill>
                            <a:srgbClr val="FF0000"/>
                          </a:solidFill>
                          <a:cs typeface="Kalimati" panose="00000400000000000000" pitchFamily="2"/>
                        </a:rPr>
                        <a:t>,</a:t>
                      </a:r>
                      <a:r>
                        <a:rPr lang="ne-NP" sz="2800" b="1" dirty="0">
                          <a:solidFill>
                            <a:srgbClr val="FF0000"/>
                          </a:solidFill>
                          <a:cs typeface="Kalimati" panose="00000400000000000000" pitchFamily="2"/>
                        </a:rPr>
                        <a:t>०००</a:t>
                      </a:r>
                      <a:endParaRPr lang="en-US" sz="2800" b="1" dirty="0">
                        <a:solidFill>
                          <a:srgbClr val="FF0000"/>
                        </a:solidFill>
                        <a:cs typeface="Kalimati" panose="00000400000000000000" pitchFamily="2"/>
                      </a:endParaRPr>
                    </a:p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800" b="1" dirty="0">
                          <a:solidFill>
                            <a:srgbClr val="FF0000"/>
                          </a:solidFill>
                          <a:cs typeface="Kalimati" panose="00000400000000000000" pitchFamily="2"/>
                        </a:rPr>
                        <a:t>कार्यान्वयन कार्ययोजना</a:t>
                      </a:r>
                      <a:endParaRPr lang="en-US" sz="2800" b="1" dirty="0">
                        <a:solidFill>
                          <a:srgbClr val="FF0000"/>
                        </a:solidFill>
                        <a:cs typeface="Kalimati" panose="00000400000000000000" pitchFamily="2"/>
                      </a:endParaRPr>
                    </a:p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cs typeface="Kalimati" panose="00000400000000000000" pitchFamily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845926055"/>
                  </a:ext>
                </a:extLst>
              </a:tr>
              <a:tr h="16878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800" b="1" dirty="0">
                          <a:solidFill>
                            <a:srgbClr val="FF0000"/>
                          </a:solidFill>
                          <a:cs typeface="Kalimati" panose="00000400000000000000" pitchFamily="2"/>
                        </a:rPr>
                        <a:t>स्विकृत</a:t>
                      </a:r>
                      <a:endParaRPr lang="en-US" sz="2800" b="1" dirty="0">
                        <a:solidFill>
                          <a:srgbClr val="FF0000"/>
                        </a:solidFill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800" b="1" dirty="0">
                          <a:solidFill>
                            <a:srgbClr val="FF0000"/>
                          </a:solidFill>
                          <a:cs typeface="Kalimati" panose="00000400000000000000" pitchFamily="2"/>
                        </a:rPr>
                        <a:t>खर्च हुन सक्ने</a:t>
                      </a:r>
                      <a:endParaRPr lang="en-US" sz="2800" b="1" dirty="0">
                        <a:solidFill>
                          <a:srgbClr val="FF0000"/>
                        </a:solidFill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800" b="1" dirty="0">
                          <a:solidFill>
                            <a:srgbClr val="FF0000"/>
                          </a:solidFill>
                          <a:cs typeface="Kalimati" panose="00000400000000000000" pitchFamily="2"/>
                        </a:rPr>
                        <a:t>खर्च हुन नसक्ने</a:t>
                      </a:r>
                      <a:endParaRPr lang="en-US" sz="2800" b="1" dirty="0">
                        <a:solidFill>
                          <a:srgbClr val="FF0000"/>
                        </a:solidFill>
                        <a:cs typeface="Kalimati" panose="00000400000000000000" pitchFamily="2"/>
                      </a:endParaRPr>
                    </a:p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64752931"/>
                  </a:ext>
                </a:extLst>
              </a:tr>
              <a:tr h="498014">
                <a:tc>
                  <a:txBody>
                    <a:bodyPr/>
                    <a:lstStyle/>
                    <a:p>
                      <a:pPr algn="ctr"/>
                      <a:r>
                        <a:rPr lang="ne-NP" dirty="0">
                          <a:cs typeface="Kalimati" panose="00000400000000000000" pitchFamily="2"/>
                        </a:rPr>
                        <a:t>१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cs typeface="Kalimati" panose="00000400000000000000" pitchFamily="2"/>
                        </a:rPr>
                        <a:t>CMIASP-AF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6861237"/>
                  </a:ext>
                </a:extLst>
              </a:tr>
              <a:tr h="652024">
                <a:tc>
                  <a:txBody>
                    <a:bodyPr/>
                    <a:lstStyle/>
                    <a:p>
                      <a:pPr algn="ctr"/>
                      <a:r>
                        <a:rPr lang="ne-NP" dirty="0">
                          <a:cs typeface="Kalimati" panose="00000400000000000000" pitchFamily="2"/>
                        </a:rPr>
                        <a:t>२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cs typeface="Kalimati" panose="00000400000000000000" pitchFamily="2"/>
                        </a:rPr>
                        <a:t>ISIP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940538031"/>
                  </a:ext>
                </a:extLst>
              </a:tr>
              <a:tr h="652024">
                <a:tc>
                  <a:txBody>
                    <a:bodyPr/>
                    <a:lstStyle/>
                    <a:p>
                      <a:pPr algn="ctr"/>
                      <a:r>
                        <a:rPr lang="ne-NP" dirty="0">
                          <a:cs typeface="Kalimati" panose="00000400000000000000" pitchFamily="2"/>
                        </a:rPr>
                        <a:t>३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cs typeface="Kalimati" panose="00000400000000000000" pitchFamily="2"/>
                        </a:rPr>
                        <a:t>MIP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dirty="0">
                          <a:cs typeface="Kalimati" panose="00000400000000000000" pitchFamily="2"/>
                        </a:rPr>
                        <a:t>१२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dirty="0">
                          <a:cs typeface="Kalimati" panose="00000400000000000000" pitchFamily="2"/>
                        </a:rPr>
                        <a:t>37850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dirty="0">
                          <a:cs typeface="Kalimati" panose="00000400000000000000" pitchFamily="2"/>
                        </a:rPr>
                        <a:t>37850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dirty="0">
                          <a:cs typeface="Kalimati" panose="00000400000000000000" pitchFamily="2"/>
                        </a:rPr>
                        <a:t>चैत्रसम्म विनियोजित वजेट खर्च गरी थप वजेट माँग गर्ने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840600076"/>
                  </a:ext>
                </a:extLst>
              </a:tr>
              <a:tr h="652024">
                <a:tc>
                  <a:txBody>
                    <a:bodyPr/>
                    <a:lstStyle/>
                    <a:p>
                      <a:pPr algn="ctr"/>
                      <a:r>
                        <a:rPr lang="ne-NP" dirty="0">
                          <a:cs typeface="Kalimati" panose="00000400000000000000" pitchFamily="2"/>
                        </a:rPr>
                        <a:t>४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cs typeface="Kalimati" panose="00000400000000000000" pitchFamily="2"/>
                        </a:rPr>
                        <a:t>Others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258841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48733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B4A5F260-4D8B-D86B-6EAE-B18648D8D9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110614"/>
              </p:ext>
            </p:extLst>
          </p:nvPr>
        </p:nvGraphicFramePr>
        <p:xfrm>
          <a:off x="232757" y="399011"/>
          <a:ext cx="11787448" cy="56194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101">
                  <a:extLst>
                    <a:ext uri="{9D8B030D-6E8A-4147-A177-3AD203B41FA5}">
                      <a16:colId xmlns="" xmlns:a16="http://schemas.microsoft.com/office/drawing/2014/main" val="1935814868"/>
                    </a:ext>
                  </a:extLst>
                </a:gridCol>
                <a:gridCol w="3090438">
                  <a:extLst>
                    <a:ext uri="{9D8B030D-6E8A-4147-A177-3AD203B41FA5}">
                      <a16:colId xmlns="" xmlns:a16="http://schemas.microsoft.com/office/drawing/2014/main" val="4018838432"/>
                    </a:ext>
                  </a:extLst>
                </a:gridCol>
                <a:gridCol w="2009733">
                  <a:extLst>
                    <a:ext uri="{9D8B030D-6E8A-4147-A177-3AD203B41FA5}">
                      <a16:colId xmlns="" xmlns:a16="http://schemas.microsoft.com/office/drawing/2014/main" val="2366986684"/>
                    </a:ext>
                  </a:extLst>
                </a:gridCol>
                <a:gridCol w="5322176">
                  <a:extLst>
                    <a:ext uri="{9D8B030D-6E8A-4147-A177-3AD203B41FA5}">
                      <a16:colId xmlns="" xmlns:a16="http://schemas.microsoft.com/office/drawing/2014/main" val="3875974998"/>
                    </a:ext>
                  </a:extLst>
                </a:gridCol>
              </a:tblGrid>
              <a:tr h="141055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3600" b="1" dirty="0">
                          <a:solidFill>
                            <a:srgbClr val="FF0000"/>
                          </a:solidFill>
                          <a:ea typeface="Kalimati" pitchFamily="2"/>
                          <a:cs typeface="Kalimati" pitchFamily="2"/>
                        </a:rPr>
                        <a:t>प्रदेश सरकारको (सवारी साधन</a:t>
                      </a:r>
                      <a:r>
                        <a:rPr lang="en-GB" sz="3600" b="1" dirty="0">
                          <a:solidFill>
                            <a:srgbClr val="FF0000"/>
                          </a:solidFill>
                          <a:ea typeface="Kalimati" pitchFamily="2"/>
                          <a:cs typeface="Kalimati" pitchFamily="2"/>
                        </a:rPr>
                        <a:t>,</a:t>
                      </a:r>
                      <a:r>
                        <a:rPr lang="ne-NP" sz="3600" b="1" dirty="0">
                          <a:solidFill>
                            <a:srgbClr val="FF0000"/>
                          </a:solidFill>
                          <a:ea typeface="Kalimati" pitchFamily="2"/>
                          <a:cs typeface="Kalimati" pitchFamily="2"/>
                        </a:rPr>
                        <a:t>फर्निचर मेशिनरी औजार </a:t>
                      </a:r>
                      <a:r>
                        <a:rPr lang="ne-NP" sz="3600" b="1" dirty="0">
                          <a:solidFill>
                            <a:srgbClr val="FF0000"/>
                          </a:solidFill>
                          <a:cs typeface="Kalimati" panose="00000400000000000000" pitchFamily="2"/>
                        </a:rPr>
                        <a:t>ईत्यादी </a:t>
                      </a:r>
                      <a:r>
                        <a:rPr lang="ne-NP" sz="3600" b="1" dirty="0">
                          <a:solidFill>
                            <a:srgbClr val="FF0000"/>
                          </a:solidFill>
                          <a:ea typeface="Kalimati" pitchFamily="2"/>
                          <a:cs typeface="Kalimati" pitchFamily="2"/>
                        </a:rPr>
                        <a:t>) खरिद कार्यन्वयन कार्ययोजना</a:t>
                      </a:r>
                      <a:endParaRPr lang="en-US" sz="3600" b="1" dirty="0">
                        <a:solidFill>
                          <a:srgbClr val="FF0000"/>
                        </a:solidFill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cs typeface="Kalimati" panose="00000400000000000000" pitchFamily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630857695"/>
                  </a:ext>
                </a:extLst>
              </a:tr>
              <a:tr h="1410550">
                <a:tc>
                  <a:txBody>
                    <a:bodyPr/>
                    <a:lstStyle/>
                    <a:p>
                      <a:pPr algn="ctr"/>
                      <a:r>
                        <a:rPr lang="ne-NP" sz="2800" b="1" dirty="0">
                          <a:solidFill>
                            <a:srgbClr val="FF0000"/>
                          </a:solidFill>
                          <a:cs typeface="Kalimati" panose="00000400000000000000" pitchFamily="2"/>
                        </a:rPr>
                        <a:t>शिर्षक</a:t>
                      </a:r>
                      <a:endParaRPr lang="en-US" sz="2800" b="1" dirty="0">
                        <a:solidFill>
                          <a:srgbClr val="FF0000"/>
                        </a:solidFill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800" b="1" dirty="0">
                          <a:solidFill>
                            <a:srgbClr val="FF0000"/>
                          </a:solidFill>
                          <a:cs typeface="Kalimati" panose="00000400000000000000" pitchFamily="2"/>
                        </a:rPr>
                        <a:t>खरिद गरिने समान</a:t>
                      </a:r>
                      <a:endParaRPr lang="en-US" sz="2800" b="1" dirty="0">
                        <a:solidFill>
                          <a:srgbClr val="FF0000"/>
                        </a:solidFill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800" b="1" dirty="0">
                          <a:solidFill>
                            <a:srgbClr val="FF0000"/>
                          </a:solidFill>
                          <a:cs typeface="Kalimati" panose="00000400000000000000" pitchFamily="2"/>
                        </a:rPr>
                        <a:t>वजेट रु </a:t>
                      </a:r>
                      <a:r>
                        <a:rPr lang="en-GB" sz="2800" b="1" dirty="0">
                          <a:solidFill>
                            <a:srgbClr val="FF0000"/>
                          </a:solidFill>
                          <a:cs typeface="Kalimati" panose="00000400000000000000" pitchFamily="2"/>
                        </a:rPr>
                        <a:t>,</a:t>
                      </a:r>
                      <a:r>
                        <a:rPr lang="ne-NP" sz="2800" b="1" dirty="0">
                          <a:solidFill>
                            <a:srgbClr val="FF0000"/>
                          </a:solidFill>
                          <a:cs typeface="Kalimati" panose="00000400000000000000" pitchFamily="2"/>
                        </a:rPr>
                        <a:t>०००</a:t>
                      </a:r>
                      <a:endParaRPr lang="en-US" sz="2800" b="1" dirty="0">
                        <a:solidFill>
                          <a:srgbClr val="FF0000"/>
                        </a:solidFill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800" b="1" dirty="0">
                          <a:solidFill>
                            <a:srgbClr val="FF0000"/>
                          </a:solidFill>
                          <a:cs typeface="Kalimati" panose="00000400000000000000" pitchFamily="2"/>
                        </a:rPr>
                        <a:t>खरिद योजना</a:t>
                      </a:r>
                      <a:endParaRPr lang="en-US" sz="2800" b="1" dirty="0">
                        <a:solidFill>
                          <a:srgbClr val="FF0000"/>
                        </a:solidFill>
                        <a:cs typeface="Kalimati" panose="00000400000000000000" pitchFamily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845926055"/>
                  </a:ext>
                </a:extLst>
              </a:tr>
              <a:tr h="699576"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861237"/>
                  </a:ext>
                </a:extLst>
              </a:tr>
              <a:tr h="699576"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40538031"/>
                  </a:ext>
                </a:extLst>
              </a:tr>
              <a:tr h="699576">
                <a:tc>
                  <a:txBody>
                    <a:bodyPr/>
                    <a:lstStyle/>
                    <a:p>
                      <a:pPr algn="ctr"/>
                      <a:endParaRPr lang="en-US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40600076"/>
                  </a:ext>
                </a:extLst>
              </a:tr>
              <a:tr h="699576">
                <a:tc>
                  <a:txBody>
                    <a:bodyPr/>
                    <a:lstStyle/>
                    <a:p>
                      <a:pPr algn="ctr"/>
                      <a:endParaRPr lang="en-US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58841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242490"/>
      </p:ext>
    </p:extLst>
  </p:cSld>
  <p:clrMapOvr>
    <a:masterClrMapping/>
  </p:clrMapOvr>
  <p:transition spd="med"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B4A5F260-4D8B-D86B-6EAE-B18648D8D9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099774"/>
              </p:ext>
            </p:extLst>
          </p:nvPr>
        </p:nvGraphicFramePr>
        <p:xfrm>
          <a:off x="206829" y="223871"/>
          <a:ext cx="11778341" cy="64125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4886">
                  <a:extLst>
                    <a:ext uri="{9D8B030D-6E8A-4147-A177-3AD203B41FA5}">
                      <a16:colId xmlns="" xmlns:a16="http://schemas.microsoft.com/office/drawing/2014/main" val="1935814868"/>
                    </a:ext>
                  </a:extLst>
                </a:gridCol>
                <a:gridCol w="2922334">
                  <a:extLst>
                    <a:ext uri="{9D8B030D-6E8A-4147-A177-3AD203B41FA5}">
                      <a16:colId xmlns="" xmlns:a16="http://schemas.microsoft.com/office/drawing/2014/main" val="4018838432"/>
                    </a:ext>
                  </a:extLst>
                </a:gridCol>
                <a:gridCol w="2032283">
                  <a:extLst>
                    <a:ext uri="{9D8B030D-6E8A-4147-A177-3AD203B41FA5}">
                      <a16:colId xmlns="" xmlns:a16="http://schemas.microsoft.com/office/drawing/2014/main" val="3495254788"/>
                    </a:ext>
                  </a:extLst>
                </a:gridCol>
                <a:gridCol w="1417283">
                  <a:extLst>
                    <a:ext uri="{9D8B030D-6E8A-4147-A177-3AD203B41FA5}">
                      <a16:colId xmlns="" xmlns:a16="http://schemas.microsoft.com/office/drawing/2014/main" val="2366986684"/>
                    </a:ext>
                  </a:extLst>
                </a:gridCol>
                <a:gridCol w="1464097">
                  <a:extLst>
                    <a:ext uri="{9D8B030D-6E8A-4147-A177-3AD203B41FA5}">
                      <a16:colId xmlns="" xmlns:a16="http://schemas.microsoft.com/office/drawing/2014/main" val="1612086102"/>
                    </a:ext>
                  </a:extLst>
                </a:gridCol>
                <a:gridCol w="1475024">
                  <a:extLst>
                    <a:ext uri="{9D8B030D-6E8A-4147-A177-3AD203B41FA5}">
                      <a16:colId xmlns="" xmlns:a16="http://schemas.microsoft.com/office/drawing/2014/main" val="3875974998"/>
                    </a:ext>
                  </a:extLst>
                </a:gridCol>
                <a:gridCol w="1562434">
                  <a:extLst>
                    <a:ext uri="{9D8B030D-6E8A-4147-A177-3AD203B41FA5}">
                      <a16:colId xmlns="" xmlns:a16="http://schemas.microsoft.com/office/drawing/2014/main" val="1699721595"/>
                    </a:ext>
                  </a:extLst>
                </a:gridCol>
              </a:tblGrid>
              <a:tr h="741529">
                <a:tc gridSpan="7">
                  <a:txBody>
                    <a:bodyPr/>
                    <a:lstStyle/>
                    <a:p>
                      <a:pPr algn="ctr"/>
                      <a:r>
                        <a:rPr lang="ne-NP" sz="4400" b="1" dirty="0">
                          <a:solidFill>
                            <a:srgbClr val="FF0000"/>
                          </a:solidFill>
                          <a:cs typeface="Kalimati" panose="00000400000000000000" pitchFamily="2"/>
                        </a:rPr>
                        <a:t>बहुवर्षिय ठेक्काको विवरण</a:t>
                      </a:r>
                      <a:endParaRPr lang="en-US" sz="4400" b="1" dirty="0">
                        <a:solidFill>
                          <a:srgbClr val="FF0000"/>
                        </a:solidFill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FF0000"/>
                        </a:solidFill>
                        <a:cs typeface="Kalimati" panose="00000400000000000000" pitchFamily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630857695"/>
                  </a:ext>
                </a:extLst>
              </a:tr>
              <a:tr h="1552230">
                <a:tc>
                  <a:txBody>
                    <a:bodyPr/>
                    <a:lstStyle/>
                    <a:p>
                      <a:pPr algn="ctr"/>
                      <a:r>
                        <a:rPr lang="ne-NP" sz="2400" b="1" dirty="0">
                          <a:solidFill>
                            <a:srgbClr val="FF0000"/>
                          </a:solidFill>
                          <a:cs typeface="Kalimati" panose="00000400000000000000" pitchFamily="2"/>
                        </a:rPr>
                        <a:t>सि. नं.</a:t>
                      </a:r>
                      <a:endParaRPr lang="en-US" sz="2400" b="1" dirty="0">
                        <a:solidFill>
                          <a:srgbClr val="FF0000"/>
                        </a:solidFill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b="1" dirty="0">
                          <a:solidFill>
                            <a:srgbClr val="FF0000"/>
                          </a:solidFill>
                          <a:cs typeface="Kalimati" panose="00000400000000000000" pitchFamily="2"/>
                        </a:rPr>
                        <a:t>योजनाको नाम</a:t>
                      </a:r>
                      <a:endParaRPr lang="en-US" sz="2400" b="1" dirty="0">
                        <a:solidFill>
                          <a:srgbClr val="FF0000"/>
                        </a:solidFill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b="1" dirty="0">
                          <a:solidFill>
                            <a:srgbClr val="FF0000"/>
                          </a:solidFill>
                          <a:cs typeface="Kalimati" panose="00000400000000000000" pitchFamily="2"/>
                        </a:rPr>
                        <a:t>वहुवर्षिय स्विकृत मिती</a:t>
                      </a:r>
                      <a:endParaRPr lang="en-US" sz="2400" b="1" dirty="0">
                        <a:solidFill>
                          <a:srgbClr val="FF0000"/>
                        </a:solidFill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b="1" dirty="0">
                          <a:solidFill>
                            <a:srgbClr val="FF0000"/>
                          </a:solidFill>
                          <a:cs typeface="Kalimati" panose="00000400000000000000" pitchFamily="2"/>
                        </a:rPr>
                        <a:t>स्विकृत लागत</a:t>
                      </a:r>
                      <a:endParaRPr lang="en-US" sz="2400" b="1" dirty="0">
                        <a:solidFill>
                          <a:srgbClr val="FF0000"/>
                        </a:solidFill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400" b="1" dirty="0">
                          <a:solidFill>
                            <a:srgbClr val="FF0000"/>
                          </a:solidFill>
                          <a:cs typeface="Kalimati" panose="00000400000000000000" pitchFamily="2"/>
                        </a:rPr>
                        <a:t>संझौता रकम</a:t>
                      </a:r>
                      <a:endParaRPr lang="en-US" sz="2400" b="1" dirty="0">
                        <a:solidFill>
                          <a:srgbClr val="FF0000"/>
                        </a:solidFill>
                        <a:cs typeface="Kalimati" panose="00000400000000000000" pitchFamily="2"/>
                      </a:endParaRPr>
                    </a:p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b="1" dirty="0">
                          <a:solidFill>
                            <a:srgbClr val="FF0000"/>
                          </a:solidFill>
                          <a:cs typeface="Kalimati" panose="00000400000000000000" pitchFamily="2"/>
                        </a:rPr>
                        <a:t>हाल सम्मको खर्च रकम</a:t>
                      </a:r>
                      <a:endParaRPr lang="en-US" sz="2400" b="1" dirty="0">
                        <a:solidFill>
                          <a:srgbClr val="FF0000"/>
                        </a:solidFill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b="1" dirty="0">
                          <a:solidFill>
                            <a:srgbClr val="FF0000"/>
                          </a:solidFill>
                          <a:cs typeface="Kalimati" panose="00000400000000000000" pitchFamily="2"/>
                        </a:rPr>
                        <a:t>वांकी दायित्व</a:t>
                      </a:r>
                      <a:endParaRPr lang="en-US" sz="2400" b="1" dirty="0">
                        <a:solidFill>
                          <a:srgbClr val="FF0000"/>
                        </a:solidFill>
                        <a:cs typeface="Kalimati" panose="00000400000000000000" pitchFamily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8459260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ne-NP" sz="1200" dirty="0">
                          <a:cs typeface="Kalimati" panose="00000400000000000000" pitchFamily="2"/>
                        </a:rPr>
                        <a:t>१</a:t>
                      </a:r>
                      <a:endParaRPr lang="en-US" sz="12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e-NP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निन्दा खोला सिंचाइ योजना,मेचीनगर -८	</a:t>
                      </a:r>
                    </a:p>
                    <a:p>
                      <a:pPr algn="l"/>
                      <a:endParaRPr lang="en-US" sz="12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Kalimati" panose="00000400000000000000" pitchFamily="2"/>
                      </a:endParaRPr>
                    </a:p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2076/06/06</a:t>
                      </a:r>
                      <a:endParaRPr lang="ne-NP" sz="1200" dirty="0">
                        <a:latin typeface="Times New Roman" panose="02020603050405020304" pitchFamily="18" charset="0"/>
                        <a:cs typeface="Kalimati" panose="00000400000000000000" pitchFamily="2"/>
                      </a:endParaRPr>
                    </a:p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9,62,02,200.00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5,66,24,823.40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cs typeface="Kalimati" panose="00000400000000000000" pitchFamily="2"/>
                      </a:endParaRPr>
                    </a:p>
                    <a:p>
                      <a:pPr algn="ctr"/>
                      <a:r>
                        <a:rPr lang="en-US" sz="1200" dirty="0">
                          <a:cs typeface="Kalimati" panose="00000400000000000000" pitchFamily="2"/>
                        </a:rPr>
                        <a:t>3,53,98,020.00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cs typeface="Kalimati" panose="00000400000000000000" pitchFamily="2"/>
                      </a:endParaRPr>
                    </a:p>
                    <a:p>
                      <a:pPr algn="ctr"/>
                      <a:r>
                        <a:rPr lang="en-US" sz="1200" dirty="0">
                          <a:cs typeface="Kalimati" panose="00000400000000000000" pitchFamily="2"/>
                        </a:rPr>
                        <a:t>2,12,26,803.40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861237"/>
                  </a:ext>
                </a:extLst>
              </a:tr>
              <a:tr h="418096">
                <a:tc>
                  <a:txBody>
                    <a:bodyPr/>
                    <a:lstStyle/>
                    <a:p>
                      <a:pPr algn="ctr"/>
                      <a:r>
                        <a:rPr lang="ne-NP" sz="1200" dirty="0">
                          <a:cs typeface="Kalimati" panose="00000400000000000000" pitchFamily="2"/>
                        </a:rPr>
                        <a:t>२</a:t>
                      </a:r>
                      <a:endParaRPr lang="en-US" sz="12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पालिया पूर्व सिंचाइ योजना, मेचीनगर-७, झापा	</a:t>
                      </a:r>
                    </a:p>
                    <a:p>
                      <a:pPr algn="l"/>
                      <a:endParaRPr lang="en-US" sz="12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e-NP" sz="1200" dirty="0">
                        <a:latin typeface="Times New Roman" panose="02020603050405020304" pitchFamily="18" charset="0"/>
                        <a:cs typeface="Kalimati" panose="00000400000000000000" pitchFamily="2"/>
                      </a:endParaRPr>
                    </a:p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2076/06/06</a:t>
                      </a:r>
                      <a:endParaRPr lang="ne-NP" sz="1200" dirty="0">
                        <a:latin typeface="Times New Roman" panose="02020603050405020304" pitchFamily="18" charset="0"/>
                        <a:cs typeface="Kalimati" panose="00000400000000000000" pitchFamily="2"/>
                      </a:endParaRPr>
                    </a:p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10,95,40,300.00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6,68,83,982.63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cs typeface="Kalimati" panose="00000400000000000000" pitchFamily="2"/>
                      </a:endParaRPr>
                    </a:p>
                    <a:p>
                      <a:pPr algn="ctr"/>
                      <a:r>
                        <a:rPr lang="en-US" sz="1200" dirty="0">
                          <a:cs typeface="Kalimati" panose="00000400000000000000" pitchFamily="2"/>
                        </a:rPr>
                        <a:t>4,78,48,360.00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cs typeface="Kalimati" panose="00000400000000000000" pitchFamily="2"/>
                      </a:endParaRPr>
                    </a:p>
                    <a:p>
                      <a:pPr algn="ctr"/>
                      <a:r>
                        <a:rPr lang="en-US" sz="1200" dirty="0">
                          <a:cs typeface="Kalimati" panose="00000400000000000000" pitchFamily="2"/>
                        </a:rPr>
                        <a:t>1,90,35,622.63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405380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ne-NP" sz="1200" dirty="0">
                          <a:cs typeface="Kalimati" panose="00000400000000000000" pitchFamily="2"/>
                        </a:rPr>
                        <a:t>३</a:t>
                      </a:r>
                      <a:endParaRPr lang="en-US" sz="12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देउनिया सिंचाइ योजना, बिर्तामोड-६, झापा	</a:t>
                      </a:r>
                    </a:p>
                    <a:p>
                      <a:pPr algn="l"/>
                      <a:endParaRPr lang="en-US" sz="12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e-NP" sz="1200" dirty="0">
                        <a:latin typeface="Times New Roman" panose="02020603050405020304" pitchFamily="18" charset="0"/>
                        <a:cs typeface="Kalimati" panose="00000400000000000000" pitchFamily="2"/>
                      </a:endParaRPr>
                    </a:p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2076/06/06</a:t>
                      </a:r>
                      <a:endParaRPr lang="ne-NP" sz="1200" dirty="0">
                        <a:latin typeface="Times New Roman" panose="02020603050405020304" pitchFamily="18" charset="0"/>
                        <a:cs typeface="Kalimati" panose="00000400000000000000" pitchFamily="2"/>
                      </a:endParaRPr>
                    </a:p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9,62,66,000.00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ne-NP" sz="1200" dirty="0">
                        <a:cs typeface="Kalimati" panose="00000400000000000000" pitchFamily="2"/>
                      </a:endParaRPr>
                    </a:p>
                    <a:p>
                      <a:pPr algn="ctr"/>
                      <a:r>
                        <a:rPr lang="en-US" sz="1200" dirty="0">
                          <a:cs typeface="Kalimati" panose="00000400000000000000" pitchFamily="2"/>
                        </a:rPr>
                        <a:t>5,68,58,869.98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cs typeface="Kalimati" panose="00000400000000000000" pitchFamily="2"/>
                      </a:endParaRPr>
                    </a:p>
                    <a:p>
                      <a:pPr algn="ctr"/>
                      <a:r>
                        <a:rPr lang="en-US" sz="1200" dirty="0">
                          <a:cs typeface="Kalimati" panose="00000400000000000000" pitchFamily="2"/>
                        </a:rPr>
                        <a:t>5,39,68,570.00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cs typeface="Kalimati" panose="00000400000000000000" pitchFamily="2"/>
                      </a:endParaRPr>
                    </a:p>
                    <a:p>
                      <a:pPr algn="ctr"/>
                      <a:r>
                        <a:rPr lang="en-US" sz="1200" dirty="0">
                          <a:cs typeface="Kalimati" panose="00000400000000000000" pitchFamily="2"/>
                        </a:rPr>
                        <a:t>28,90,299.98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40600076"/>
                  </a:ext>
                </a:extLst>
              </a:tr>
              <a:tr h="543947">
                <a:tc>
                  <a:txBody>
                    <a:bodyPr/>
                    <a:lstStyle/>
                    <a:p>
                      <a:pPr algn="ctr"/>
                      <a:r>
                        <a:rPr lang="ne-NP" sz="1200" dirty="0">
                          <a:cs typeface="Kalimati" panose="00000400000000000000" pitchFamily="2"/>
                        </a:rPr>
                        <a:t>४</a:t>
                      </a:r>
                      <a:endParaRPr lang="en-US" sz="12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हडिया फुलबासा सिंचाइ योजना, बुद्धशान्ति ३, झापा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2076/0</a:t>
                      </a:r>
                      <a:r>
                        <a:rPr lang="ne-NP" sz="12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2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/0</a:t>
                      </a:r>
                      <a:r>
                        <a:rPr lang="ne-NP" sz="12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2</a:t>
                      </a:r>
                    </a:p>
                    <a:p>
                      <a:pPr algn="ctr"/>
                      <a:endParaRPr lang="en-US" sz="12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                  8,89,09,400.00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                           6,89,09,279.56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6,86,14,990.00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2,94,286.56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58841863"/>
                  </a:ext>
                </a:extLst>
              </a:tr>
              <a:tr h="543947">
                <a:tc>
                  <a:txBody>
                    <a:bodyPr/>
                    <a:lstStyle/>
                    <a:p>
                      <a:pPr algn="ctr"/>
                      <a:r>
                        <a:rPr lang="ne-NP" sz="1200" dirty="0">
                          <a:cs typeface="Kalimati" panose="00000400000000000000" pitchFamily="2"/>
                        </a:rPr>
                        <a:t>५</a:t>
                      </a:r>
                      <a:endParaRPr lang="en-US" sz="12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डोरामारी रामचन्द्र सिंचाइ योजना, गौरादह-४,झापा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2076/0</a:t>
                      </a:r>
                      <a:r>
                        <a:rPr lang="ne-NP" sz="12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2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/0</a:t>
                      </a:r>
                      <a:r>
                        <a:rPr lang="ne-NP" sz="12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2</a:t>
                      </a:r>
                    </a:p>
                    <a:p>
                      <a:pPr algn="ctr"/>
                      <a:endParaRPr lang="en-US" sz="12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12,69,39,400.00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9,81,33,295.60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9,80,85,570.00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47,725.60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009695"/>
                  </a:ext>
                </a:extLst>
              </a:tr>
              <a:tr h="543947">
                <a:tc>
                  <a:txBody>
                    <a:bodyPr/>
                    <a:lstStyle/>
                    <a:p>
                      <a:pPr algn="ctr"/>
                      <a:r>
                        <a:rPr lang="ne-NP" sz="1200" dirty="0">
                          <a:cs typeface="Kalimati" panose="00000400000000000000" pitchFamily="2"/>
                        </a:rPr>
                        <a:t>६</a:t>
                      </a:r>
                      <a:endParaRPr lang="en-US" sz="12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गेउरिया कृषि सुधार सिंचाइ योजना, गौरादह-४,झापा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2076/05/05</a:t>
                      </a:r>
                      <a:endParaRPr lang="ne-NP" sz="1200" dirty="0">
                        <a:latin typeface="Times New Roman" panose="02020603050405020304" pitchFamily="18" charset="0"/>
                        <a:cs typeface="Kalimati" panose="00000400000000000000" pitchFamily="2"/>
                      </a:endParaRPr>
                    </a:p>
                    <a:p>
                      <a:pPr algn="ctr"/>
                      <a:endParaRPr lang="en-US" sz="12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7,34,78,700.00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5,25,81,838.05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5,13,57,890.00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12,23,948.05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57682787"/>
                  </a:ext>
                </a:extLst>
              </a:tr>
              <a:tr h="543947">
                <a:tc>
                  <a:txBody>
                    <a:bodyPr/>
                    <a:lstStyle/>
                    <a:p>
                      <a:pPr algn="ctr"/>
                      <a:r>
                        <a:rPr lang="ne-NP" sz="1200" dirty="0">
                          <a:cs typeface="Kalimati" panose="00000400000000000000" pitchFamily="2"/>
                        </a:rPr>
                        <a:t>७</a:t>
                      </a:r>
                      <a:endParaRPr lang="en-US" sz="12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e-NP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हर्चना कृषक कुलो सिंचाइ योजना, हल्दिबारी -२ झापा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2076/0</a:t>
                      </a:r>
                      <a:r>
                        <a:rPr lang="ne-NP" sz="12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2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/0</a:t>
                      </a:r>
                      <a:r>
                        <a:rPr lang="ne-NP" sz="12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2</a:t>
                      </a:r>
                    </a:p>
                    <a:p>
                      <a:pPr algn="ctr"/>
                      <a:endParaRPr lang="en-US" sz="12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9,46,27,700.00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7,37,85,553.18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7,09,72,090.00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28,13,463.18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04021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628359"/>
      </p:ext>
    </p:extLst>
  </p:cSld>
  <p:clrMapOvr>
    <a:masterClrMapping/>
  </p:clrMapOvr>
  <p:transition spd="med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77788"/>
            <a:ext cx="12192000" cy="577850"/>
          </a:xfrm>
        </p:spPr>
        <p:txBody>
          <a:bodyPr/>
          <a:lstStyle/>
          <a:p>
            <a:pPr eaLnBrk="1" hangingPunct="1"/>
            <a:r>
              <a:rPr lang="ne-NP" altLang="en-US" sz="3600" b="1" dirty="0">
                <a:solidFill>
                  <a:srgbClr val="FF0000"/>
                </a:solidFill>
                <a:ea typeface="Kalimati" pitchFamily="2"/>
                <a:cs typeface="Kalimati" pitchFamily="2"/>
              </a:rPr>
              <a:t>दरवन्दी विवरण</a:t>
            </a:r>
            <a:endParaRPr lang="en-US" alt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095412"/>
              </p:ext>
            </p:extLst>
          </p:nvPr>
        </p:nvGraphicFramePr>
        <p:xfrm>
          <a:off x="94345" y="654049"/>
          <a:ext cx="11875981" cy="6004681"/>
        </p:xfrm>
        <a:graphic>
          <a:graphicData uri="http://schemas.openxmlformats.org/drawingml/2006/table">
            <a:tbl>
              <a:tblPr/>
              <a:tblGrid>
                <a:gridCol w="34867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216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968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605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9603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84675">
                  <a:extLst>
                    <a:ext uri="{9D8B030D-6E8A-4147-A177-3AD203B41FA5}">
                      <a16:colId xmlns="" xmlns:a16="http://schemas.microsoft.com/office/drawing/2014/main" val="3133281383"/>
                    </a:ext>
                  </a:extLst>
                </a:gridCol>
                <a:gridCol w="1529428">
                  <a:extLst>
                    <a:ext uri="{9D8B030D-6E8A-4147-A177-3AD203B41FA5}">
                      <a16:colId xmlns="" xmlns:a16="http://schemas.microsoft.com/office/drawing/2014/main" val="3171362203"/>
                    </a:ext>
                  </a:extLst>
                </a:gridCol>
              </a:tblGrid>
              <a:tr h="38860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Kalimati" pitchFamily="2"/>
                        </a:rPr>
                        <a:t>पद/ समुह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Kalimati" pitchFamily="2"/>
                        </a:rPr>
                        <a:t>कूल स्वीकृत दरबन्दी 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Kalimati" pitchFamily="2"/>
                        </a:rPr>
                        <a:t>पदपूर्ती भएको स्थायी दरबन्दी 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Kalimati" pitchFamily="2"/>
                        </a:rPr>
                        <a:t>कूल रिक्त स्थायी दरबन्दी 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Kalimati" pitchFamily="2"/>
                        </a:rPr>
                        <a:t>करार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e-NP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Kalimati" pitchFamily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400" b="1" dirty="0">
                          <a:cs typeface="Kalimati" panose="00000400000000000000" pitchFamily="2"/>
                        </a:rPr>
                        <a:t>आवश्यक कर्मचारी </a:t>
                      </a:r>
                      <a:r>
                        <a:rPr kumimoji="0" lang="ne-N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Kalimati" pitchFamily="2"/>
                        </a:rPr>
                        <a:t>संख्या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763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Kalimati" pitchFamily="2"/>
                        </a:rPr>
                        <a:t>मन्त्रालय वाट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Kalimati" pitchFamily="2"/>
                        </a:rPr>
                        <a:t>कार्यालय वाट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e-NP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Kalimati" pitchFamily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2874511"/>
                  </a:ext>
                </a:extLst>
              </a:tr>
              <a:tr h="311901">
                <a:tc>
                  <a:txBody>
                    <a:bodyPr/>
                    <a:lstStyle/>
                    <a:p>
                      <a:pPr marL="3429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Kalimati" pitchFamily="2"/>
                        </a:rPr>
                        <a:t>सि डि इ (सिभिल )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Kalimati" pitchFamily="2"/>
                        </a:rPr>
                        <a:t>१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Kalimati" pitchFamily="2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Kalimati" pitchFamily="2"/>
                        </a:rPr>
                        <a:t>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Kalimati" pitchFamily="2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Kalimati" pitchFamily="2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1901">
                <a:tc>
                  <a:txBody>
                    <a:bodyPr/>
                    <a:lstStyle/>
                    <a:p>
                      <a:pPr marL="3429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Kalimati" pitchFamily="2"/>
                        </a:rPr>
                        <a:t>सि डि इ (एग्री )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e-NP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Kalimati" pitchFamily="2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e-NP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Kalimati" pitchFamily="2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Kalimati" pitchFamily="2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Kalimati" pitchFamily="2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1078">
                <a:tc>
                  <a:txBody>
                    <a:bodyPr/>
                    <a:lstStyle/>
                    <a:p>
                      <a:pPr marL="3429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Kalimati" pitchFamily="2"/>
                        </a:rPr>
                        <a:t>सि डि इ (हाइड्रोजियोलोजिस्ट )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e-NP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Kalimati" pitchFamily="2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e-NP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Kalimati" pitchFamily="2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Kalimati" pitchFamily="2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Kalimati" pitchFamily="2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1901">
                <a:tc>
                  <a:txBody>
                    <a:bodyPr/>
                    <a:lstStyle/>
                    <a:p>
                      <a:pPr marL="3429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Kalimati" pitchFamily="2"/>
                        </a:rPr>
                        <a:t>इन्जिनियर (सिभिल )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Kalimati" pitchFamily="2"/>
                        </a:rPr>
                        <a:t>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Kalimati" pitchFamily="2"/>
                        </a:rPr>
                        <a:t>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Kalimati" pitchFamily="2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Kalimati" pitchFamily="2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1901">
                <a:tc>
                  <a:txBody>
                    <a:bodyPr/>
                    <a:lstStyle/>
                    <a:p>
                      <a:pPr marL="3429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Kalimati" pitchFamily="2"/>
                        </a:rPr>
                        <a:t>इन्जिनियर (एग्री )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e-NP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Kalimati" pitchFamily="2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e-NP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Kalimati" pitchFamily="2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Kalimati" pitchFamily="2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Kalimati" pitchFamily="2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1901">
                <a:tc>
                  <a:txBody>
                    <a:bodyPr/>
                    <a:lstStyle/>
                    <a:p>
                      <a:pPr marL="3429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Kalimati" pitchFamily="2"/>
                        </a:rPr>
                        <a:t>हाइड्रोजियोलोजिस्ट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e-NP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Kalimati" pitchFamily="2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e-NP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Kalimati" pitchFamily="2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e-NP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Kalimati" pitchFamily="2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Kalimati" pitchFamily="2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1901">
                <a:tc>
                  <a:txBody>
                    <a:bodyPr/>
                    <a:lstStyle/>
                    <a:p>
                      <a:pPr marL="3429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Kalimati" pitchFamily="2"/>
                        </a:rPr>
                        <a:t>लेखा अधिक्रित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Kalimati" pitchFamily="2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Kalimati" pitchFamily="2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Kalimati" pitchFamily="2"/>
                        </a:rPr>
                        <a:t>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Kalimati" pitchFamily="2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Kalimati" pitchFamily="2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1901">
                <a:tc>
                  <a:txBody>
                    <a:bodyPr/>
                    <a:lstStyle/>
                    <a:p>
                      <a:pPr marL="3429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Kalimati" pitchFamily="2"/>
                        </a:rPr>
                        <a:t>प्रशासन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Kalimati" pitchFamily="2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Kalimati" pitchFamily="2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Kalimati" pitchFamily="2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Kalimati" pitchFamily="2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66396">
                <a:tc>
                  <a:txBody>
                    <a:bodyPr/>
                    <a:lstStyle/>
                    <a:p>
                      <a:pPr marL="3429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Kalimati" pitchFamily="2"/>
                        </a:rPr>
                        <a:t>सब इन्जिनियर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Kalimati" pitchFamily="2"/>
                        </a:rPr>
                        <a:t>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Kalimati" pitchFamily="2"/>
                        </a:rPr>
                        <a:t>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Kalimati" pitchFamily="2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Kalimati" pitchFamily="2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dirty="0">
                          <a:cs typeface="Kalimati" panose="00000400000000000000" pitchFamily="2"/>
                        </a:rPr>
                        <a:t>1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1901">
                <a:tc>
                  <a:txBody>
                    <a:bodyPr/>
                    <a:lstStyle/>
                    <a:p>
                      <a:pPr marL="3429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Kalimati" pitchFamily="2"/>
                        </a:rPr>
                        <a:t>ए. ओ.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Kalimati" pitchFamily="2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Kalimati" pitchFamily="2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Kalimati" pitchFamily="2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Kalimati" pitchFamily="2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11901">
                <a:tc>
                  <a:txBody>
                    <a:bodyPr/>
                    <a:lstStyle/>
                    <a:p>
                      <a:pPr marL="3429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Kalimati" pitchFamily="2"/>
                        </a:rPr>
                        <a:t>सवारी चालक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Kalimati" pitchFamily="2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Kalimati" pitchFamily="2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Kalimati" pitchFamily="2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e-NP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Kalimati" pitchFamily="2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05897">
                <a:tc>
                  <a:txBody>
                    <a:bodyPr/>
                    <a:lstStyle/>
                    <a:p>
                      <a:pPr marL="3429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Kalimati" pitchFamily="2"/>
                        </a:rPr>
                        <a:t>कार्यालय सहयोगी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Kalimati" pitchFamily="2"/>
                        </a:rPr>
                        <a:t>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Kalimati" pitchFamily="2"/>
                        </a:rPr>
                        <a:t>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Kalimati" pitchFamily="2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e-NP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Kalimati" pitchFamily="2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11901">
                <a:tc>
                  <a:txBody>
                    <a:bodyPr/>
                    <a:lstStyle/>
                    <a:p>
                      <a:pPr marL="3429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Kalimati" pitchFamily="2"/>
                        </a:rPr>
                        <a:t>कम्प्युटर अपरेटर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Kalimati" pitchFamily="2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Kalimati" pitchFamily="2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Kalimati" pitchFamily="2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Kalimati" pitchFamily="2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11901">
                <a:tc>
                  <a:txBody>
                    <a:bodyPr/>
                    <a:lstStyle/>
                    <a:p>
                      <a:pPr marL="3429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Kalimati" pitchFamily="2"/>
                        </a:rPr>
                        <a:t>अन्य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e-NP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Kalimati" pitchFamily="2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e-NP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Kalimati" pitchFamily="2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e-NP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Kalimati" pitchFamily="2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Kalimati" pitchFamily="2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89341704"/>
                  </a:ext>
                </a:extLst>
              </a:tr>
              <a:tr h="367076">
                <a:tc>
                  <a:txBody>
                    <a:bodyPr/>
                    <a:lstStyle/>
                    <a:p>
                      <a:pPr marL="34290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Kalimati" pitchFamily="2"/>
                        </a:rPr>
                        <a:t>जम्मा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Kalimati" pitchFamily="2"/>
                        </a:rPr>
                        <a:t>16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Kalimati" pitchFamily="2"/>
                        </a:rPr>
                        <a:t>15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Kalimati" pitchFamily="2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Kalimati" pitchFamily="2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dirty="0">
                          <a:cs typeface="Kalimati" panose="00000400000000000000" pitchFamily="2"/>
                        </a:rPr>
                        <a:t>1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3690861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331509"/>
              </p:ext>
            </p:extLst>
          </p:nvPr>
        </p:nvGraphicFramePr>
        <p:xfrm>
          <a:off x="331788" y="268288"/>
          <a:ext cx="11161274" cy="6194698"/>
        </p:xfrm>
        <a:graphic>
          <a:graphicData uri="http://schemas.openxmlformats.org/drawingml/2006/table">
            <a:tbl>
              <a:tblPr/>
              <a:tblGrid>
                <a:gridCol w="11028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58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8049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Kalimati" pitchFamily="2"/>
                          <a:cs typeface="Kalimati" pitchFamily="2"/>
                        </a:rPr>
                        <a:t>सि∙नं∙</a:t>
                      </a:r>
                      <a:endParaRPr kumimoji="0" lang="en-GB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Kalimati" pitchFamily="2"/>
                        <a:cs typeface="Kalimati" pitchFamily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e-NP" sz="3600" b="1" dirty="0">
                          <a:solidFill>
                            <a:srgbClr val="FF0000"/>
                          </a:solidFill>
                          <a:ea typeface="Kalimati" pitchFamily="2"/>
                          <a:cs typeface="Kalimati" pitchFamily="2"/>
                        </a:rPr>
                        <a:t>सुशान प्रवर्द्धनका लागी गरिएका कार्यहरु </a:t>
                      </a:r>
                      <a:endParaRPr kumimoji="0" lang="en-GB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Kalimati" pitchFamily="2"/>
                        <a:cs typeface="Kalimati" pitchFamily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1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Kalimati" panose="00000400000000000000" pitchFamily="2"/>
                        </a:rPr>
                        <a:t>१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Kalimati" panose="00000400000000000000" pitchFamily="2"/>
                      </a:endParaRPr>
                    </a:p>
                  </a:txBody>
                  <a:tcPr marL="91444" marR="9144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Kalimati" panose="00000400000000000000" pitchFamily="2"/>
                        </a:rPr>
                        <a:t>सूचना अधिकारीको व्यवस्था गरि माग भए अनुसारका सूचना तत्काल उपलब्ध गराउदै आएको  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Kalimati" panose="00000400000000000000" pitchFamily="2"/>
                      </a:endParaRPr>
                    </a:p>
                  </a:txBody>
                  <a:tcPr marL="91444" marR="9144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1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Kalimati" panose="00000400000000000000" pitchFamily="2"/>
                        </a:rPr>
                        <a:t>२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Kalimati" panose="00000400000000000000" pitchFamily="2"/>
                      </a:endParaRPr>
                    </a:p>
                  </a:txBody>
                  <a:tcPr marL="91444" marR="9144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Kalimati" panose="00000400000000000000" pitchFamily="2"/>
                        </a:rPr>
                        <a:t>कार्य प्रगति तिन-तिन महिनामा Disclose गर्ने गरेको 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Kalimati" panose="00000400000000000000" pitchFamily="2"/>
                      </a:endParaRPr>
                    </a:p>
                  </a:txBody>
                  <a:tcPr marL="91444" marR="9144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31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Kalimati" panose="00000400000000000000" pitchFamily="2"/>
                        </a:rPr>
                        <a:t>३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Kalimati" panose="00000400000000000000" pitchFamily="2"/>
                      </a:endParaRPr>
                    </a:p>
                  </a:txBody>
                  <a:tcPr marL="91444" marR="9144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Kalimati" panose="00000400000000000000" pitchFamily="2"/>
                        </a:rPr>
                        <a:t>कार्यालयको website निर्माण गरिएको 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Kalimati" panose="00000400000000000000" pitchFamily="2"/>
                          <a:hlinkClick r:id="rId2"/>
                        </a:rPr>
                        <a:t>http://www.wriddjhapa.gov.np</a:t>
                      </a:r>
                      <a:r>
                        <a:rPr kumimoji="0" lang="ne-N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Kalimati" panose="00000400000000000000" pitchFamily="2"/>
                        </a:rPr>
                        <a:t>)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Kalimati" panose="00000400000000000000" pitchFamily="2"/>
                      </a:endParaRPr>
                    </a:p>
                  </a:txBody>
                  <a:tcPr marL="91444" marR="9144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31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Kalimati" panose="00000400000000000000" pitchFamily="2"/>
                        </a:rPr>
                        <a:t>४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Kalimati" panose="00000400000000000000" pitchFamily="2"/>
                      </a:endParaRPr>
                    </a:p>
                  </a:txBody>
                  <a:tcPr marL="91444" marR="9144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Kalimati" panose="00000400000000000000" pitchFamily="2"/>
                        </a:rPr>
                        <a:t>खर्चको फाटबारी हरेक महिना सार्बजनिक गर्ने गरेको 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Kalimati" panose="00000400000000000000" pitchFamily="2"/>
                      </a:endParaRPr>
                    </a:p>
                  </a:txBody>
                  <a:tcPr marL="91444" marR="9144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31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31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938020"/>
      </p:ext>
    </p:extLst>
  </p:cSld>
  <p:clrMapOvr>
    <a:masterClrMapping/>
  </p:clrMapOvr>
  <p:transition spd="med"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88913" y="504825"/>
            <a:ext cx="12003087" cy="835025"/>
          </a:xfrm>
        </p:spPr>
        <p:txBody>
          <a:bodyPr/>
          <a:lstStyle/>
          <a:p>
            <a:pPr eaLnBrk="1" hangingPunct="1"/>
            <a:r>
              <a:rPr lang="ne-NP">
                <a:solidFill>
                  <a:srgbClr val="FF0000"/>
                </a:solidFill>
                <a:ea typeface="Kalimati" pitchFamily="2"/>
                <a:cs typeface="Kalimati" pitchFamily="2"/>
              </a:rPr>
              <a:t>समस्या तथा समाधानमा गरीएका प्रयासहरु</a:t>
            </a:r>
            <a:endParaRPr lang="en-GB">
              <a:solidFill>
                <a:srgbClr val="FF0000"/>
              </a:solidFill>
              <a:ea typeface="Kalimati" pitchFamily="2"/>
              <a:cs typeface="Kalimati" pitchFamily="2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6147016"/>
              </p:ext>
            </p:extLst>
          </p:nvPr>
        </p:nvGraphicFramePr>
        <p:xfrm>
          <a:off x="190500" y="1828800"/>
          <a:ext cx="11712575" cy="4427784"/>
        </p:xfrm>
        <a:graphic>
          <a:graphicData uri="http://schemas.openxmlformats.org/drawingml/2006/table">
            <a:tbl>
              <a:tblPr/>
              <a:tblGrid>
                <a:gridCol w="11461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864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799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0956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Kalimati" pitchFamily="2"/>
                          <a:cs typeface="Kalimati" pitchFamily="2"/>
                        </a:rPr>
                        <a:t>सि∙ नं∙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Kalimati" pitchFamily="2"/>
                        <a:cs typeface="Kalimati" pitchFamily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Kalimati" pitchFamily="2"/>
                          <a:cs typeface="Kalimati" pitchFamily="2"/>
                        </a:rPr>
                        <a:t>समस्याहरु</a:t>
                      </a: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Kalimati" pitchFamily="2"/>
                        <a:cs typeface="Kalimati" pitchFamily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Kalimati" pitchFamily="2"/>
                          <a:cs typeface="Kalimati" pitchFamily="2"/>
                        </a:rPr>
                        <a:t>समस्या समाधानमा गरीएका प्रयासहरु</a:t>
                      </a: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Kalimati" pitchFamily="2"/>
                        <a:cs typeface="Kalimati" pitchFamily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9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Kalimati" pitchFamily="2"/>
                          <a:cs typeface="Kalimati" pitchFamily="2"/>
                        </a:rPr>
                        <a:t>१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Kalimati" pitchFamily="2"/>
                        <a:cs typeface="Kalimati" pitchFamily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altLang="en-US" sz="18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+mn-ea"/>
                          <a:cs typeface="Kalimati" pitchFamily="2"/>
                        </a:rPr>
                        <a:t>निर्माणस्थलमा आउने प्राबिधिक तथा अन्य समस्या</a:t>
                      </a:r>
                      <a:endParaRPr kumimoji="0" lang="en-GB" altLang="en-US" sz="1800" b="1" i="1" u="none" strike="noStrike" kern="1200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ea typeface="+mn-ea"/>
                        <a:cs typeface="Kalimati" pitchFamily="2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Kalimati" panose="00000400000000000000" pitchFamily="2"/>
                        </a:rPr>
                        <a:t>सम्बन्धित सरोकारवाला, उपभोक्ता, निर्माण व्यवसायी तथा स्थानीय जन प्रतिनिधिहरु संग छलफल गरि समस्या समाधान प्रयास गरिएको</a:t>
                      </a:r>
                      <a:endParaRPr kumimoji="0" lang="en-GB" alt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Kalimati" panose="00000400000000000000" pitchFamily="2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20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Kalimati" pitchFamily="2"/>
                        <a:cs typeface="Kalimati" pitchFamily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e-NP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ea typeface="Kalimati" pitchFamily="2"/>
                        <a:cs typeface="Kalimati" pitchFamily="2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Kalimati" panose="00000400000000000000" pitchFamily="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1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Kalimati" pitchFamily="2"/>
                        <a:cs typeface="Kalimati" pitchFamily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e-NP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ea typeface="Kalimati" pitchFamily="2"/>
                        <a:cs typeface="Kalimati" pitchFamily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1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Kalimati" pitchFamily="2"/>
                        <a:cs typeface="Kalimati" pitchFamily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ea typeface="Kalimati" pitchFamily="2"/>
                        <a:cs typeface="Kalimati" pitchFamily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2806806"/>
      </p:ext>
    </p:extLst>
  </p:cSld>
  <p:clrMapOvr>
    <a:masterClrMapping/>
  </p:clrMapOvr>
  <p:transition spd="med"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188914" y="146957"/>
            <a:ext cx="11712576" cy="1371599"/>
          </a:xfrm>
        </p:spPr>
        <p:txBody>
          <a:bodyPr rtlCol="0" anchor="b"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cs typeface="Kalimati" pitchFamily="2"/>
              </a:rPr>
              <a:t>(PMDAC)</a:t>
            </a:r>
            <a:r>
              <a:rPr lang="en-US" sz="8000" dirty="0">
                <a:solidFill>
                  <a:srgbClr val="FF0000"/>
                </a:solidFill>
                <a:cs typeface="Kalimati" panose="00000400000000000000" pitchFamily="2"/>
              </a:rPr>
              <a:t>  </a:t>
            </a:r>
            <a:r>
              <a:rPr lang="en-US" sz="3200" dirty="0">
                <a:solidFill>
                  <a:srgbClr val="FF0000"/>
                </a:solidFill>
                <a:cs typeface="Kalimati" panose="00000400000000000000" pitchFamily="2"/>
              </a:rPr>
              <a:t>Province Ministerial Development Action Committee</a:t>
            </a:r>
            <a:r>
              <a:rPr lang="ne-NP" sz="3200" dirty="0">
                <a:solidFill>
                  <a:srgbClr val="FF0000"/>
                </a:solidFill>
                <a:cs typeface="Kalimati" panose="00000400000000000000" pitchFamily="2"/>
              </a:rPr>
              <a:t>       मा पेश गर्नुपर्ने समस्याहरु।</a:t>
            </a:r>
            <a:endParaRPr lang="en-GB" sz="8000" dirty="0">
              <a:solidFill>
                <a:srgbClr val="FF0000"/>
              </a:solidFill>
              <a:cs typeface="Kalimati" pitchFamily="2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7778963"/>
              </p:ext>
            </p:extLst>
          </p:nvPr>
        </p:nvGraphicFramePr>
        <p:xfrm>
          <a:off x="190500" y="1665514"/>
          <a:ext cx="11712575" cy="3601479"/>
        </p:xfrm>
        <a:graphic>
          <a:graphicData uri="http://schemas.openxmlformats.org/drawingml/2006/table">
            <a:tbl>
              <a:tblPr/>
              <a:tblGrid>
                <a:gridCol w="11461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069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9594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0970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Kalimati" pitchFamily="2"/>
                          <a:cs typeface="Kalimati" pitchFamily="2"/>
                        </a:rPr>
                        <a:t>सि∙ नं∙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Kalimati" pitchFamily="2"/>
                        <a:cs typeface="Kalimati" pitchFamily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Kalimati" pitchFamily="2"/>
                          <a:cs typeface="Kalimati" pitchFamily="2"/>
                        </a:rPr>
                        <a:t>समस्याहरु</a:t>
                      </a: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Kalimati" pitchFamily="2"/>
                        <a:cs typeface="Kalimati" pitchFamily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Kalimati" pitchFamily="2"/>
                          <a:cs typeface="Kalimati" pitchFamily="2"/>
                        </a:rPr>
                        <a:t>समाधानका लागी चालिनुपर्ने सुझावहरु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Kalimati" pitchFamily="2"/>
                        <a:cs typeface="Kalimati" pitchFamily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21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Kalimati" pitchFamily="2"/>
                          <a:cs typeface="Kalimati" pitchFamily="2"/>
                        </a:rPr>
                        <a:t>१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Kalimati" pitchFamily="2"/>
                        <a:cs typeface="Kalimati" pitchFamily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दरबन्दी रिक्त रहेकोले कामकाज गर्न समस्या भइरहेको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e-N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यथाशिघ्र पदपुर्ति गरिनुपर्ने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138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Kalimati" pitchFamily="2"/>
                        <a:cs typeface="Kalimati" pitchFamily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e-NP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Kalimati" pitchFamily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52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Kalimati" pitchFamily="2"/>
                        <a:cs typeface="Kalimati" pitchFamily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e-NP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ea typeface="Kalimati" pitchFamily="2"/>
                        <a:cs typeface="Kalimati" pitchFamily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52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Kalimati" pitchFamily="2"/>
                        <a:cs typeface="Kalimati" pitchFamily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ea typeface="Kalimati" pitchFamily="2"/>
                        <a:cs typeface="Kalimati" pitchFamily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23518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58" y="65867"/>
            <a:ext cx="4670155" cy="35026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86" y="65867"/>
            <a:ext cx="4757979" cy="35684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19" y="3695377"/>
            <a:ext cx="4216831" cy="31626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86" y="3715719"/>
            <a:ext cx="4189708" cy="31422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2261" y="267346"/>
            <a:ext cx="389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Deuniya</a:t>
            </a:r>
            <a:r>
              <a:rPr lang="en-US" dirty="0" smtClean="0"/>
              <a:t> IP H/W under construction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15559" y="364210"/>
            <a:ext cx="4219414" cy="371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Headrace canal of </a:t>
            </a:r>
            <a:r>
              <a:rPr lang="en-US" dirty="0" err="1" smtClean="0"/>
              <a:t>Ninda</a:t>
            </a:r>
            <a:r>
              <a:rPr lang="en-US" dirty="0" smtClean="0"/>
              <a:t> IP, </a:t>
            </a:r>
            <a:r>
              <a:rPr lang="en-US" dirty="0" err="1" smtClean="0"/>
              <a:t>Mechinagar</a:t>
            </a:r>
            <a:r>
              <a:rPr lang="en-US" dirty="0" smtClean="0"/>
              <a:t> 8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36729" y="3878451"/>
            <a:ext cx="3913322" cy="375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Canal Lining works, </a:t>
            </a:r>
            <a:r>
              <a:rPr lang="en-US" dirty="0" err="1" smtClean="0"/>
              <a:t>Tallo</a:t>
            </a:r>
            <a:r>
              <a:rPr lang="en-US" dirty="0" smtClean="0"/>
              <a:t> </a:t>
            </a:r>
            <a:r>
              <a:rPr lang="en-US" dirty="0" err="1" smtClean="0"/>
              <a:t>Ramchandre</a:t>
            </a:r>
            <a:r>
              <a:rPr lang="en-US" dirty="0" smtClean="0"/>
              <a:t> IP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91386" y="5486401"/>
            <a:ext cx="4045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Hadiya</a:t>
            </a:r>
            <a:r>
              <a:rPr lang="en-US" dirty="0" smtClean="0"/>
              <a:t> </a:t>
            </a:r>
            <a:r>
              <a:rPr lang="en-US" dirty="0" err="1" smtClean="0"/>
              <a:t>dama</a:t>
            </a:r>
            <a:r>
              <a:rPr lang="en-US" dirty="0" smtClean="0"/>
              <a:t> </a:t>
            </a:r>
            <a:r>
              <a:rPr lang="en-US" dirty="0" err="1" smtClean="0"/>
              <a:t>Dumribot</a:t>
            </a:r>
            <a:r>
              <a:rPr lang="en-US" dirty="0" smtClean="0"/>
              <a:t> Drainage 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72050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88" y="22279"/>
            <a:ext cx="4387311" cy="32904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377" y="58118"/>
            <a:ext cx="4427348" cy="33205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88" y="3444498"/>
            <a:ext cx="4386020" cy="32895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672" y="3482275"/>
            <a:ext cx="4402810" cy="33021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8217" y="3750590"/>
            <a:ext cx="2204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Deuniya</a:t>
            </a:r>
            <a:r>
              <a:rPr lang="en-US" dirty="0" smtClean="0"/>
              <a:t> IP , U/S of HW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31197" y="244098"/>
            <a:ext cx="373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HW of </a:t>
            </a:r>
            <a:r>
              <a:rPr lang="en-US" dirty="0" err="1" smtClean="0"/>
              <a:t>Ninda</a:t>
            </a:r>
            <a:r>
              <a:rPr lang="en-US" dirty="0" smtClean="0"/>
              <a:t> IP, </a:t>
            </a:r>
            <a:r>
              <a:rPr lang="en-US" dirty="0" err="1" smtClean="0"/>
              <a:t>Mechinagar</a:t>
            </a:r>
            <a:r>
              <a:rPr lang="en-US" dirty="0" smtClean="0"/>
              <a:t> 8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36969" y="286719"/>
            <a:ext cx="3626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D/S View of Aduwa IP, </a:t>
            </a:r>
            <a:r>
              <a:rPr lang="en-US" dirty="0" err="1" smtClean="0"/>
              <a:t>Barhadashi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14641" y="3653725"/>
            <a:ext cx="3979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D/S View of </a:t>
            </a:r>
            <a:r>
              <a:rPr lang="en-US" dirty="0" err="1" smtClean="0"/>
              <a:t>Tallo</a:t>
            </a:r>
            <a:r>
              <a:rPr lang="en-US" dirty="0" smtClean="0"/>
              <a:t> </a:t>
            </a:r>
            <a:r>
              <a:rPr lang="en-US" dirty="0" err="1" smtClean="0"/>
              <a:t>Ramchandre</a:t>
            </a:r>
            <a:r>
              <a:rPr lang="en-US" dirty="0" smtClean="0"/>
              <a:t> IP, </a:t>
            </a:r>
            <a:r>
              <a:rPr lang="en-US" dirty="0" err="1" smtClean="0"/>
              <a:t>Gauriganj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63443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854" y="246035"/>
            <a:ext cx="4104468" cy="30783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190" y="182105"/>
            <a:ext cx="4189708" cy="31422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27" y="3467746"/>
            <a:ext cx="4225871" cy="31694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107" y="3600451"/>
            <a:ext cx="4116091" cy="30870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91712" y="406831"/>
            <a:ext cx="3820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Kamal </a:t>
            </a:r>
            <a:r>
              <a:rPr lang="en-US" dirty="0" err="1" smtClean="0"/>
              <a:t>Baniyani</a:t>
            </a:r>
            <a:r>
              <a:rPr lang="en-US" dirty="0" smtClean="0"/>
              <a:t> RTW, </a:t>
            </a:r>
            <a:r>
              <a:rPr lang="en-US" dirty="0" err="1" smtClean="0"/>
              <a:t>Gauriganj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17037" y="360336"/>
            <a:ext cx="3723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Ninda</a:t>
            </a:r>
            <a:r>
              <a:rPr lang="en-US" dirty="0" smtClean="0"/>
              <a:t> </a:t>
            </a:r>
            <a:r>
              <a:rPr lang="en-US" dirty="0" err="1" smtClean="0"/>
              <a:t>Khola</a:t>
            </a:r>
            <a:r>
              <a:rPr lang="en-US" dirty="0" smtClean="0"/>
              <a:t> RTW, </a:t>
            </a:r>
            <a:r>
              <a:rPr lang="en-US" dirty="0" err="1" smtClean="0"/>
              <a:t>Mechinagar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75475" y="3680847"/>
            <a:ext cx="4061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Hadiya</a:t>
            </a:r>
            <a:r>
              <a:rPr lang="en-US" dirty="0" smtClean="0"/>
              <a:t> </a:t>
            </a:r>
            <a:r>
              <a:rPr lang="en-US" dirty="0" err="1" smtClean="0"/>
              <a:t>Khola</a:t>
            </a:r>
            <a:r>
              <a:rPr lang="en-US" dirty="0" smtClean="0"/>
              <a:t> RTW, </a:t>
            </a:r>
            <a:r>
              <a:rPr lang="en-US" dirty="0" err="1" smtClean="0"/>
              <a:t>Buddhashanti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403956" y="3600451"/>
            <a:ext cx="2014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Tanting</a:t>
            </a:r>
            <a:r>
              <a:rPr lang="en-US" dirty="0" smtClean="0"/>
              <a:t> </a:t>
            </a:r>
            <a:r>
              <a:rPr lang="en-US" dirty="0" err="1" smtClean="0"/>
              <a:t>Khola</a:t>
            </a:r>
            <a:r>
              <a:rPr lang="en-US" dirty="0" smtClean="0"/>
              <a:t> RTW </a:t>
            </a:r>
            <a:r>
              <a:rPr lang="en-US" dirty="0" err="1" smtClean="0"/>
              <a:t>Arjundhara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09314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243" y="61025"/>
            <a:ext cx="4176793" cy="31325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458" y="100738"/>
            <a:ext cx="4123841" cy="30928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243" y="3540394"/>
            <a:ext cx="4030851" cy="30231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931" y="3501649"/>
            <a:ext cx="4221997" cy="31664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38207" y="240224"/>
            <a:ext cx="3835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Doramari</a:t>
            </a:r>
            <a:r>
              <a:rPr lang="en-US" dirty="0" smtClean="0"/>
              <a:t> </a:t>
            </a:r>
            <a:r>
              <a:rPr lang="en-US" dirty="0" err="1" smtClean="0"/>
              <a:t>Ramchandre</a:t>
            </a:r>
            <a:r>
              <a:rPr lang="en-US" dirty="0" smtClean="0"/>
              <a:t> IP, H/W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83824" y="333214"/>
            <a:ext cx="3804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Harchana</a:t>
            </a:r>
            <a:r>
              <a:rPr lang="en-US" dirty="0" smtClean="0"/>
              <a:t> </a:t>
            </a:r>
            <a:r>
              <a:rPr lang="en-US" dirty="0" err="1" smtClean="0"/>
              <a:t>Krishak</a:t>
            </a:r>
            <a:r>
              <a:rPr lang="en-US" dirty="0" smtClean="0"/>
              <a:t> </a:t>
            </a:r>
            <a:r>
              <a:rPr lang="en-US" dirty="0" err="1" smtClean="0"/>
              <a:t>Kulo</a:t>
            </a:r>
            <a:r>
              <a:rPr lang="en-US" dirty="0" smtClean="0"/>
              <a:t> IP, H/W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71600" y="3661475"/>
            <a:ext cx="372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Bhutlung</a:t>
            </a:r>
            <a:r>
              <a:rPr lang="en-US" dirty="0" smtClean="0"/>
              <a:t> </a:t>
            </a:r>
            <a:r>
              <a:rPr lang="en-US" dirty="0" err="1" smtClean="0"/>
              <a:t>Khola</a:t>
            </a:r>
            <a:r>
              <a:rPr lang="en-US" dirty="0" smtClean="0"/>
              <a:t> IP, H/W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152827" y="3669224"/>
            <a:ext cx="3905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Aduwa </a:t>
            </a:r>
            <a:r>
              <a:rPr lang="en-US" dirty="0" err="1" smtClean="0"/>
              <a:t>Khola</a:t>
            </a:r>
            <a:r>
              <a:rPr lang="en-US" dirty="0" smtClean="0"/>
              <a:t> IP, H/W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51950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0" y="221035"/>
            <a:ext cx="4344203" cy="3258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942" y="3734375"/>
            <a:ext cx="4309484" cy="32321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93" y="3644364"/>
            <a:ext cx="4362340" cy="32717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59097" y="165840"/>
            <a:ext cx="4417793" cy="331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6235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C:\Users\lenovo\Desktop\people-doctor-wearing-face-mask-600w-1673426044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3278188" y="2143125"/>
            <a:ext cx="554990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e-NP" sz="11500">
                <a:solidFill>
                  <a:srgbClr val="FF0000"/>
                </a:solidFill>
                <a:ea typeface="Kalimati" pitchFamily="2"/>
                <a:cs typeface="Kalimati" pitchFamily="2"/>
              </a:rPr>
              <a:t>धन्यवाद</a:t>
            </a:r>
            <a:endParaRPr lang="en-GB" sz="11500">
              <a:solidFill>
                <a:srgbClr val="FF0000"/>
              </a:solidFill>
              <a:ea typeface="Kalimati" pitchFamily="2"/>
              <a:cs typeface="Kalimat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18292210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 noChangeArrowheads="1"/>
          </p:cNvSpPr>
          <p:nvPr>
            <p:ph type="title"/>
          </p:nvPr>
        </p:nvSpPr>
        <p:spPr>
          <a:xfrm>
            <a:off x="223838" y="204788"/>
            <a:ext cx="11796711" cy="1081087"/>
          </a:xfrm>
        </p:spPr>
        <p:txBody>
          <a:bodyPr/>
          <a:lstStyle/>
          <a:p>
            <a:pPr eaLnBrk="1" hangingPunct="1"/>
            <a:r>
              <a:rPr lang="ne-NP" altLang="en-US" sz="4000" b="1" dirty="0">
                <a:solidFill>
                  <a:srgbClr val="FF0000"/>
                </a:solidFill>
                <a:ea typeface="Kalimati" pitchFamily="2"/>
                <a:cs typeface="Kalimati" pitchFamily="2"/>
              </a:rPr>
              <a:t>आ.व.078/079को सिंचाई तर्फको प्रमुख उपलव्धिहरु</a:t>
            </a:r>
            <a:endParaRPr lang="en-US" altLang="en-US" sz="4000" b="1" dirty="0">
              <a:solidFill>
                <a:srgbClr val="FF0000"/>
              </a:solidFill>
              <a:ea typeface="Kalimati" pitchFamily="2"/>
              <a:cs typeface="Kalimati" pitchFamily="2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="" xmlns:a16="http://schemas.microsoft.com/office/drawing/2014/main" id="{E2003148-BD8F-C32E-B505-6A78DC80A5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043083"/>
              </p:ext>
            </p:extLst>
          </p:nvPr>
        </p:nvGraphicFramePr>
        <p:xfrm>
          <a:off x="223838" y="1503363"/>
          <a:ext cx="11930062" cy="493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Worksheet" r:id="rId3" imgW="6941785" imgH="2872685" progId="Excel.Sheet.12">
                  <p:embed/>
                </p:oleObj>
              </mc:Choice>
              <mc:Fallback>
                <p:oleObj name="Worksheet" r:id="rId3" imgW="6941785" imgH="28726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3838" y="1503363"/>
                        <a:ext cx="11930062" cy="4938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 noChangeArrowheads="1"/>
          </p:cNvSpPr>
          <p:nvPr>
            <p:ph type="title"/>
          </p:nvPr>
        </p:nvSpPr>
        <p:spPr>
          <a:xfrm>
            <a:off x="223838" y="204788"/>
            <a:ext cx="11796711" cy="1081087"/>
          </a:xfrm>
        </p:spPr>
        <p:txBody>
          <a:bodyPr/>
          <a:lstStyle/>
          <a:p>
            <a:pPr eaLnBrk="1" hangingPunct="1"/>
            <a:r>
              <a:rPr lang="ne-NP" altLang="en-US" sz="3600" b="1" dirty="0">
                <a:solidFill>
                  <a:srgbClr val="FF0000"/>
                </a:solidFill>
                <a:ea typeface="Kalimati" pitchFamily="2"/>
                <a:cs typeface="Kalimati" pitchFamily="2"/>
              </a:rPr>
              <a:t>आ.व.078/079को नदी नियन्त्रण तर्फको प्रमुख उपलव्धिहरु</a:t>
            </a:r>
            <a:endParaRPr lang="en-US" altLang="en-US" sz="3600" b="1" dirty="0">
              <a:solidFill>
                <a:srgbClr val="FF0000"/>
              </a:solidFill>
              <a:ea typeface="Kalimati" pitchFamily="2"/>
              <a:cs typeface="Kalimati" pitchFamily="2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="" xmlns:a16="http://schemas.microsoft.com/office/drawing/2014/main" id="{E2003148-BD8F-C32E-B505-6A78DC80A5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584941"/>
              </p:ext>
            </p:extLst>
          </p:nvPr>
        </p:nvGraphicFramePr>
        <p:xfrm>
          <a:off x="977501" y="2264229"/>
          <a:ext cx="10343642" cy="231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Worksheet" r:id="rId3" imgW="6941785" imgH="1546994" progId="Excel.Sheet.12">
                  <p:embed/>
                </p:oleObj>
              </mc:Choice>
              <mc:Fallback>
                <p:oleObj name="Worksheet" r:id="rId3" imgW="6941785" imgH="1546994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="" xmlns:a16="http://schemas.microsoft.com/office/drawing/2014/main" id="{E2003148-BD8F-C32E-B505-6A78DC80A5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7501" y="2264229"/>
                        <a:ext cx="10343642" cy="2312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518846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="" xmlns:a16="http://schemas.microsoft.com/office/drawing/2014/main" id="{E6FE3B01-0845-D0B1-C5CF-5FD6767B35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796126"/>
              </p:ext>
            </p:extLst>
          </p:nvPr>
        </p:nvGraphicFramePr>
        <p:xfrm>
          <a:off x="252413" y="781050"/>
          <a:ext cx="11587162" cy="466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Worksheet" r:id="rId3" imgW="8862025" imgH="3146863" progId="Excel.Sheet.12">
                  <p:embed/>
                </p:oleObj>
              </mc:Choice>
              <mc:Fallback>
                <p:oleObj name="Worksheet" r:id="rId3" imgW="8862025" imgH="314686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2413" y="781050"/>
                        <a:ext cx="11587162" cy="466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498754"/>
              </p:ext>
            </p:extLst>
          </p:nvPr>
        </p:nvGraphicFramePr>
        <p:xfrm>
          <a:off x="284163" y="128588"/>
          <a:ext cx="11715750" cy="686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Worksheet" r:id="rId3" imgW="9429750" imgH="5438987" progId="Excel.Sheet.12">
                  <p:embed/>
                </p:oleObj>
              </mc:Choice>
              <mc:Fallback>
                <p:oleObj name="Worksheet" r:id="rId3" imgW="9429750" imgH="5438987" progId="Excel.Shee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3" y="128588"/>
                        <a:ext cx="11715750" cy="686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043791"/>
              </p:ext>
            </p:extLst>
          </p:nvPr>
        </p:nvGraphicFramePr>
        <p:xfrm>
          <a:off x="160338" y="544513"/>
          <a:ext cx="12020550" cy="689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Worksheet" r:id="rId3" imgW="9798050" imgH="5635837" progId="Excel.Sheet.12">
                  <p:embed/>
                </p:oleObj>
              </mc:Choice>
              <mc:Fallback>
                <p:oleObj name="Worksheet" r:id="rId3" imgW="9798050" imgH="5635837" progId="Excel.Shee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8" y="544513"/>
                        <a:ext cx="12020550" cy="689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029526"/>
              </p:ext>
            </p:extLst>
          </p:nvPr>
        </p:nvGraphicFramePr>
        <p:xfrm>
          <a:off x="203200" y="266700"/>
          <a:ext cx="11785600" cy="645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Worksheet" r:id="rId3" imgW="6621957" imgH="3467092" progId="Excel.Sheet.12">
                  <p:embed/>
                </p:oleObj>
              </mc:Choice>
              <mc:Fallback>
                <p:oleObj name="Worksheet" r:id="rId3" imgW="6621957" imgH="3467092" progId="Excel.Shee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266700"/>
                        <a:ext cx="11785600" cy="6450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168275" y="195263"/>
            <a:ext cx="12023725" cy="573087"/>
          </a:xfrm>
        </p:spPr>
        <p:txBody>
          <a:bodyPr/>
          <a:lstStyle/>
          <a:p>
            <a:pPr eaLnBrk="1" hangingPunct="1"/>
            <a:r>
              <a:rPr lang="ne-NP" altLang="en-US" sz="2800" b="1">
                <a:solidFill>
                  <a:srgbClr val="FF0000"/>
                </a:solidFill>
                <a:latin typeface="Preeti" pitchFamily="2" charset="0"/>
                <a:ea typeface="Kalimati" pitchFamily="2"/>
                <a:cs typeface="Kalimati" pitchFamily="2"/>
              </a:rPr>
              <a:t>आ.व. २०७८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ea typeface="Kalimati" pitchFamily="2"/>
                <a:cs typeface="Times New Roman" pitchFamily="18" charset="0"/>
              </a:rPr>
              <a:t>/</a:t>
            </a:r>
            <a:r>
              <a:rPr lang="ne-NP" altLang="en-US" sz="2800" b="1">
                <a:solidFill>
                  <a:srgbClr val="FF0000"/>
                </a:solidFill>
                <a:latin typeface="Preeti" pitchFamily="2" charset="0"/>
                <a:ea typeface="Kalimati" pitchFamily="2"/>
                <a:cs typeface="Kalimati" pitchFamily="2"/>
              </a:rPr>
              <a:t>७९</a:t>
            </a:r>
            <a:r>
              <a:rPr lang="en-US" altLang="en-US" sz="2800" b="1">
                <a:solidFill>
                  <a:srgbClr val="FF0000"/>
                </a:solidFill>
                <a:latin typeface="Preeti" pitchFamily="2" charset="0"/>
                <a:ea typeface="Kalimati" pitchFamily="2"/>
                <a:cs typeface="Kalimati" pitchFamily="2"/>
              </a:rPr>
              <a:t> </a:t>
            </a:r>
            <a:r>
              <a:rPr lang="ne-NP" altLang="en-US" sz="2800" b="1">
                <a:solidFill>
                  <a:srgbClr val="FF0000"/>
                </a:solidFill>
                <a:latin typeface="Preeti" pitchFamily="2" charset="0"/>
                <a:ea typeface="Kalimati" pitchFamily="2"/>
                <a:cs typeface="Kalimati" pitchFamily="2"/>
              </a:rPr>
              <a:t>मा संचालित</a:t>
            </a:r>
            <a:r>
              <a:rPr lang="en-US" altLang="en-US" sz="2800" b="1">
                <a:solidFill>
                  <a:srgbClr val="FF0000"/>
                </a:solidFill>
                <a:latin typeface="Preeti" pitchFamily="2" charset="0"/>
                <a:ea typeface="Kalimati" pitchFamily="2"/>
                <a:cs typeface="Kalimati" pitchFamily="2"/>
              </a:rPr>
              <a:t> </a:t>
            </a:r>
            <a:r>
              <a:rPr lang="ne-NP" altLang="en-US" sz="2800" b="1">
                <a:solidFill>
                  <a:srgbClr val="FF0000"/>
                </a:solidFill>
                <a:latin typeface="Preeti" pitchFamily="2" charset="0"/>
                <a:ea typeface="Kalimati" pitchFamily="2"/>
                <a:cs typeface="Kalimati" pitchFamily="2"/>
              </a:rPr>
              <a:t>सम्पन्न योजनाहरुको संख्या</a:t>
            </a:r>
            <a:endParaRPr lang="en-US" altLang="en-US" sz="2800" b="1">
              <a:solidFill>
                <a:srgbClr val="FF0000"/>
              </a:solidFill>
              <a:ea typeface="Kalimati" pitchFamily="2"/>
              <a:cs typeface="Kalimati" pitchFamily="2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0566400" y="6356350"/>
            <a:ext cx="1016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A08C5DE-665D-4D31-B638-C24363C6E9E1}" type="slidenum">
              <a:rPr lang="en-US" altLang="en-US" smtClean="0">
                <a:latin typeface="Arial" charset="0"/>
                <a:cs typeface="Arial" charset="0"/>
              </a:rPr>
              <a:pPr/>
              <a:t>9</a:t>
            </a:fld>
            <a:endParaRPr lang="en-US" altLang="en-US">
              <a:latin typeface="Arial" charset="0"/>
              <a:cs typeface="Arial" charset="0"/>
            </a:endParaRP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087633"/>
              </p:ext>
            </p:extLst>
          </p:nvPr>
        </p:nvGraphicFramePr>
        <p:xfrm>
          <a:off x="539749" y="1742621"/>
          <a:ext cx="11024771" cy="2687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Worksheet" r:id="rId4" imgW="12283582" imgH="2202377" progId="Excel.Sheet.12">
                  <p:embed/>
                </p:oleObj>
              </mc:Choice>
              <mc:Fallback>
                <p:oleObj name="Worksheet" r:id="rId4" imgW="12283582" imgH="2202377" progId="Excel.Shee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49" y="1742621"/>
                        <a:ext cx="11024771" cy="26878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6919</TotalTime>
  <Words>973</Words>
  <Application>Microsoft Office PowerPoint</Application>
  <PresentationFormat>Widescreen</PresentationFormat>
  <Paragraphs>321</Paragraphs>
  <Slides>28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Kalimati</vt:lpstr>
      <vt:lpstr>Mangal</vt:lpstr>
      <vt:lpstr>Preeti</vt:lpstr>
      <vt:lpstr>Times New Roman</vt:lpstr>
      <vt:lpstr>Wingdings 2</vt:lpstr>
      <vt:lpstr>Office Theme</vt:lpstr>
      <vt:lpstr>Worksheet</vt:lpstr>
      <vt:lpstr>PowerPoint Presentation</vt:lpstr>
      <vt:lpstr>दरवन्दी विवरण</vt:lpstr>
      <vt:lpstr>आ.व.078/079को सिंचाई तर्फको प्रमुख उपलव्धिहरु</vt:lpstr>
      <vt:lpstr>आ.व.078/079को नदी नियन्त्रण तर्फको प्रमुख उपलव्धिहरु</vt:lpstr>
      <vt:lpstr>PowerPoint Presentation</vt:lpstr>
      <vt:lpstr>PowerPoint Presentation</vt:lpstr>
      <vt:lpstr>PowerPoint Presentation</vt:lpstr>
      <vt:lpstr>PowerPoint Presentation</vt:lpstr>
      <vt:lpstr>आ.व. २०७८/७९ मा संचालित सम्पन्न योजनाहरुको संख्या</vt:lpstr>
      <vt:lpstr>आ.व. २०७८/७९ मा संचालित कार्यक्रमहरु वाट भएको सिंचित क्षेत्रफल विस्तार </vt:lpstr>
      <vt:lpstr>PowerPoint Presentation</vt:lpstr>
      <vt:lpstr>बेरुजुको स्थिति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समस्या तथा समाधानमा गरीएका प्रयासहरु</vt:lpstr>
      <vt:lpstr>(PMDAC)  Province Ministerial Development Action Committee       मा पेश गर्नुपर्ने समस्याहरु।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आर्थिक वर्ष २०७६/०७७</dc:title>
  <dc:creator>Microsoft</dc:creator>
  <cp:lastModifiedBy>Microsoft account</cp:lastModifiedBy>
  <cp:revision>787</cp:revision>
  <cp:lastPrinted>2022-07-25T13:37:42Z</cp:lastPrinted>
  <dcterms:created xsi:type="dcterms:W3CDTF">2020-03-15T10:33:44Z</dcterms:created>
  <dcterms:modified xsi:type="dcterms:W3CDTF">2022-07-25T20:26:40Z</dcterms:modified>
</cp:coreProperties>
</file>